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448" r:id="rId5"/>
    <p:sldId id="2462" r:id="rId6"/>
    <p:sldId id="259" r:id="rId7"/>
    <p:sldId id="2451" r:id="rId8"/>
    <p:sldId id="2457" r:id="rId9"/>
    <p:sldId id="2463" r:id="rId10"/>
    <p:sldId id="262" r:id="rId11"/>
    <p:sldId id="2456" r:id="rId12"/>
    <p:sldId id="2464" r:id="rId13"/>
    <p:sldId id="2465" r:id="rId14"/>
    <p:sldId id="2466" r:id="rId15"/>
    <p:sldId id="2467" r:id="rId16"/>
    <p:sldId id="2468" r:id="rId17"/>
    <p:sldId id="2469" r:id="rId18"/>
    <p:sldId id="2470" r:id="rId19"/>
    <p:sldId id="2471" r:id="rId20"/>
    <p:sldId id="2472" r:id="rId21"/>
    <p:sldId id="2473" r:id="rId22"/>
    <p:sldId id="2474" r:id="rId23"/>
    <p:sldId id="2475" r:id="rId24"/>
    <p:sldId id="2476" r:id="rId25"/>
    <p:sldId id="2477" r:id="rId26"/>
    <p:sldId id="2478" r:id="rId27"/>
    <p:sldId id="2479" r:id="rId28"/>
    <p:sldId id="2480" r:id="rId29"/>
    <p:sldId id="2482" r:id="rId30"/>
    <p:sldId id="2481" r:id="rId31"/>
    <p:sldId id="2491" r:id="rId32"/>
    <p:sldId id="2483" r:id="rId33"/>
    <p:sldId id="2484" r:id="rId34"/>
    <p:sldId id="2485" r:id="rId35"/>
    <p:sldId id="2486" r:id="rId36"/>
    <p:sldId id="2487" r:id="rId37"/>
    <p:sldId id="2488" r:id="rId38"/>
    <p:sldId id="2489" r:id="rId39"/>
    <p:sldId id="2490" r:id="rId40"/>
    <p:sldId id="2450" r:id="rId41"/>
    <p:sldId id="243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033" autoAdjust="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9/4/2023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9/4/2023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874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05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336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670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330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013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54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76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481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49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870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82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s-ES" sz="4000" spc="300"/>
              <a:t>Haga clic para modificar el estilo de título del patrón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s-ES" sz="4800"/>
              <a:t>Haga clic para modificar el estilo de título del patrón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 spc="300">
                <a:solidFill>
                  <a:schemeClr val="tx1"/>
                </a:solidFill>
              </a:rPr>
              <a:t>Haga clic para modificar los estilos de texto del patrón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s-ES" sz="1400">
                <a:solidFill>
                  <a:schemeClr val="tx1"/>
                </a:solidFill>
              </a:rPr>
              <a:t>Haga clic para modificar los estilos de texto del patrón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 spc="300">
                <a:solidFill>
                  <a:schemeClr val="tx1"/>
                </a:solidFill>
              </a:rPr>
              <a:t>Haga clic para modificar los estilos de texto del patrón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s-ES" sz="1400">
                <a:solidFill>
                  <a:schemeClr val="tx1"/>
                </a:solidFill>
              </a:rPr>
              <a:t>Haga clic para modificar los estilos de texto del patrón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s-ES" sz="4800"/>
              <a:t>Haga clic para modificar el estilo de título del patrón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2" y="1591733"/>
            <a:ext cx="11564070" cy="2869431"/>
          </a:xfrm>
        </p:spPr>
        <p:txBody>
          <a:bodyPr/>
          <a:lstStyle/>
          <a:p>
            <a:r>
              <a:rPr lang="es-ES" sz="8000" b="1" dirty="0"/>
              <a:t>P</a:t>
            </a:r>
            <a:r>
              <a:rPr lang="en-US" sz="8000" b="1" dirty="0"/>
              <a:t>ruebas de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9.24.XX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F5BB29B-9150-A916-81DD-84F29120C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1" y="4696691"/>
            <a:ext cx="7821792" cy="1744244"/>
          </a:xfrm>
        </p:spPr>
        <p:txBody>
          <a:bodyPr/>
          <a:lstStyle/>
          <a:p>
            <a:pPr algn="l"/>
            <a:r>
              <a:rPr lang="es-ES" dirty="0"/>
              <a:t>PRESENTACION Por:</a:t>
            </a:r>
          </a:p>
          <a:p>
            <a:pPr algn="r"/>
            <a:r>
              <a:rPr lang="es-ES" dirty="0"/>
              <a:t>SEBASTIAN MONTALVO</a:t>
            </a:r>
          </a:p>
          <a:p>
            <a:pPr algn="r"/>
            <a:r>
              <a:rPr lang="es-ES" dirty="0"/>
              <a:t>  LUIS ALFREDO VARGAS MURIEL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445" r="6445"/>
          <a:stretch/>
        </p:blipFill>
        <p:spPr>
          <a:xfrm>
            <a:off x="-14047" y="10"/>
            <a:ext cx="6095980" cy="685799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819" y="642927"/>
            <a:ext cx="4480450" cy="820113"/>
          </a:xfrm>
        </p:spPr>
        <p:txBody>
          <a:bodyPr anchor="t"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lang="en-US" sz="3000" b="1" dirty="0"/>
              <a:t>refactor TEST</a:t>
            </a:r>
            <a:br>
              <a:rPr lang="en-US" sz="3000" b="1" dirty="0"/>
            </a:br>
            <a:endParaRPr lang="en-US" sz="3000" b="1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65234" y="2293274"/>
            <a:ext cx="4114800" cy="2039575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Se </a:t>
            </a:r>
            <a:r>
              <a:rPr lang="en-US" sz="1500" dirty="0" err="1"/>
              <a:t>realiza</a:t>
            </a:r>
            <a:r>
              <a:rPr lang="en-US" sz="1500" dirty="0"/>
              <a:t> </a:t>
            </a:r>
            <a:r>
              <a:rPr lang="en-US" sz="1500" dirty="0" err="1"/>
              <a:t>los</a:t>
            </a:r>
            <a:r>
              <a:rPr lang="en-US" sz="1500" dirty="0"/>
              <a:t> </a:t>
            </a:r>
            <a:r>
              <a:rPr lang="en-US" sz="1500" dirty="0" err="1"/>
              <a:t>ajustes</a:t>
            </a:r>
            <a:r>
              <a:rPr lang="en-US" sz="1500" dirty="0"/>
              <a:t> </a:t>
            </a:r>
            <a:r>
              <a:rPr lang="en-US" sz="1500" dirty="0" err="1"/>
              <a:t>necesarios</a:t>
            </a:r>
            <a:r>
              <a:rPr lang="en-US" sz="1500" dirty="0"/>
              <a:t>, </a:t>
            </a:r>
            <a:r>
              <a:rPr lang="en-US" sz="1500" dirty="0" err="1"/>
              <a:t>reduccion</a:t>
            </a:r>
            <a:r>
              <a:rPr lang="en-US" sz="1500" dirty="0"/>
              <a:t> y </a:t>
            </a:r>
            <a:r>
              <a:rPr lang="en-US" sz="1500" dirty="0" err="1"/>
              <a:t>optimizacion</a:t>
            </a:r>
            <a:r>
              <a:rPr lang="en-US" sz="1500" dirty="0"/>
              <a:t> del </a:t>
            </a:r>
            <a:r>
              <a:rPr lang="en-US" sz="1500" dirty="0" err="1"/>
              <a:t>codigo</a:t>
            </a:r>
            <a:r>
              <a:rPr lang="en-US" sz="1500" dirty="0"/>
              <a:t>.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Se </a:t>
            </a:r>
            <a:r>
              <a:rPr lang="en-US" sz="1500" dirty="0" err="1"/>
              <a:t>ejecutan</a:t>
            </a:r>
            <a:r>
              <a:rPr lang="en-US" sz="1500" dirty="0"/>
              <a:t> las pruebas </a:t>
            </a:r>
            <a:r>
              <a:rPr lang="en-US" sz="1500" dirty="0" err="1"/>
              <a:t>todas</a:t>
            </a:r>
            <a:r>
              <a:rPr lang="en-US" sz="1500" dirty="0"/>
              <a:t> </a:t>
            </a:r>
            <a:r>
              <a:rPr lang="en-US" sz="1500" dirty="0" err="1"/>
              <a:t>automatizadas</a:t>
            </a:r>
            <a:r>
              <a:rPr lang="en-US" sz="1500" dirty="0"/>
              <a:t>.</a:t>
            </a:r>
            <a:endParaRPr lang="en-US" sz="1500" b="1" dirty="0"/>
          </a:p>
          <a:p>
            <a:pPr>
              <a:lnSpc>
                <a:spcPct val="140000"/>
              </a:lnSpc>
            </a:pP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449808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95421"/>
            <a:ext cx="11002962" cy="998807"/>
          </a:xfrm>
        </p:spPr>
        <p:txBody>
          <a:bodyPr anchor="ctr">
            <a:normAutofit/>
          </a:bodyPr>
          <a:lstStyle/>
          <a:p>
            <a:r>
              <a:rPr lang="es-ES" sz="4800" b="1" dirty="0" err="1"/>
              <a:t>Acceptance</a:t>
            </a:r>
            <a:r>
              <a:rPr lang="es-ES" sz="4800" b="1" dirty="0"/>
              <a:t> test-</a:t>
            </a:r>
            <a:r>
              <a:rPr lang="es-ES" sz="4800" b="1" dirty="0" err="1"/>
              <a:t>driven</a:t>
            </a:r>
            <a:r>
              <a:rPr lang="es-ES" sz="4800" b="1" dirty="0"/>
              <a:t> </a:t>
            </a:r>
            <a:r>
              <a:rPr lang="es-ES" sz="4800" b="1" dirty="0" err="1"/>
              <a:t>development</a:t>
            </a:r>
            <a:endParaRPr lang="en-US" sz="48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783" y="2366888"/>
            <a:ext cx="4910797" cy="2795955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s-ES" sz="9600" dirty="0"/>
              <a:t>Se enfocan en el desarrollo a partir de los criterios de aceptación concertados entre los los clientes empresariales, los desarrolladores y los testers.</a:t>
            </a:r>
          </a:p>
          <a:p>
            <a:pPr marL="0" indent="0">
              <a:lnSpc>
                <a:spcPct val="140000"/>
              </a:lnSpc>
              <a:buNone/>
            </a:pPr>
            <a:endParaRPr lang="en-US" sz="1900" spc="300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801" r="3801"/>
          <a:stretch/>
        </p:blipFill>
        <p:spPr>
          <a:xfrm>
            <a:off x="4994030" y="1976936"/>
            <a:ext cx="7197970" cy="4092419"/>
          </a:xfr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44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83" y="216887"/>
            <a:ext cx="9454711" cy="957767"/>
          </a:xfr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 err="1"/>
              <a:t>Seleccion</a:t>
            </a:r>
            <a:r>
              <a:rPr lang="en-US" sz="3600" b="1" dirty="0"/>
              <a:t> </a:t>
            </a:r>
            <a:r>
              <a:rPr lang="en-US" sz="3600" b="1" dirty="0" err="1"/>
              <a:t>historia</a:t>
            </a:r>
            <a:r>
              <a:rPr lang="en-US" sz="3600" b="1" dirty="0"/>
              <a:t> de </a:t>
            </a:r>
            <a:r>
              <a:rPr lang="en-US" sz="3600" b="1" dirty="0" err="1"/>
              <a:t>usuario</a:t>
            </a:r>
            <a:br>
              <a:rPr lang="en-US" sz="3600" b="1" dirty="0"/>
            </a:br>
            <a:endParaRPr lang="en-US" sz="3600" b="1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933" y="2508108"/>
            <a:ext cx="4018722" cy="95776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Sepriorizan</a:t>
            </a:r>
            <a:r>
              <a:rPr lang="en-US" sz="2000" dirty="0"/>
              <a:t> las </a:t>
            </a:r>
            <a:r>
              <a:rPr lang="en-US" sz="2000" dirty="0" err="1"/>
              <a:t>historias</a:t>
            </a:r>
            <a:r>
              <a:rPr lang="en-US" sz="2000" dirty="0"/>
              <a:t> de </a:t>
            </a:r>
            <a:r>
              <a:rPr lang="en-US" sz="2000" dirty="0" err="1"/>
              <a:t>usuario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orden</a:t>
            </a:r>
            <a:r>
              <a:rPr lang="en-US" sz="2000" dirty="0"/>
              <a:t> </a:t>
            </a:r>
            <a:r>
              <a:rPr lang="en-US" sz="2000" dirty="0" err="1"/>
              <a:t>logico</a:t>
            </a:r>
            <a:r>
              <a:rPr lang="en-US" sz="2000" dirty="0"/>
              <a:t>.</a:t>
            </a:r>
          </a:p>
          <a:p>
            <a:endParaRPr lang="en-US" sz="2000" b="1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9616" b="20930"/>
          <a:stretch/>
        </p:blipFill>
        <p:spPr>
          <a:xfrm>
            <a:off x="4870139" y="1311494"/>
            <a:ext cx="7123078" cy="4235011"/>
          </a:xfrm>
          <a:noFill/>
        </p:spPr>
      </p:pic>
    </p:spTree>
    <p:extLst>
      <p:ext uri="{BB962C8B-B14F-4D97-AF65-F5344CB8AC3E}">
        <p14:creationId xmlns:p14="http://schemas.microsoft.com/office/powerpoint/2010/main" val="2488523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83" y="216887"/>
            <a:ext cx="9454711" cy="957767"/>
          </a:xfr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/>
              <a:t>Plan </a:t>
            </a:r>
            <a:r>
              <a:rPr lang="en-US" sz="3600" b="1" dirty="0" err="1"/>
              <a:t>prueba</a:t>
            </a:r>
            <a:br>
              <a:rPr lang="en-US" sz="3600" b="1" dirty="0"/>
            </a:br>
            <a:endParaRPr lang="en-US" sz="3600" b="1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369" y="2156621"/>
            <a:ext cx="4018722" cy="314966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 escribe la </a:t>
            </a:r>
            <a:r>
              <a:rPr lang="en-US" sz="2000" dirty="0" err="1"/>
              <a:t>prueba</a:t>
            </a:r>
            <a:r>
              <a:rPr lang="en-US" sz="2000" dirty="0"/>
              <a:t> de </a:t>
            </a:r>
            <a:r>
              <a:rPr lang="en-US" sz="2000" dirty="0" err="1"/>
              <a:t>aceptacion</a:t>
            </a:r>
            <a:r>
              <a:rPr lang="en-US" sz="2000" dirty="0"/>
              <a:t> entre </a:t>
            </a:r>
            <a:r>
              <a:rPr lang="en-US" sz="2000" dirty="0" err="1"/>
              <a:t>todos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involucrados</a:t>
            </a:r>
            <a:r>
              <a:rPr lang="en-US" sz="20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Los </a:t>
            </a:r>
            <a:r>
              <a:rPr lang="en-US" sz="2000" dirty="0" err="1"/>
              <a:t>criterios</a:t>
            </a:r>
            <a:r>
              <a:rPr lang="en-US" sz="2000" dirty="0"/>
              <a:t> de </a:t>
            </a:r>
            <a:r>
              <a:rPr lang="en-US" sz="2000" dirty="0" err="1"/>
              <a:t>aceptacion</a:t>
            </a:r>
            <a:r>
              <a:rPr lang="en-US" sz="2000" dirty="0"/>
              <a:t> </a:t>
            </a:r>
            <a:r>
              <a:rPr lang="en-US" sz="2000" dirty="0" err="1"/>
              <a:t>establecidos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las </a:t>
            </a:r>
            <a:r>
              <a:rPr lang="en-US" sz="2000" dirty="0" err="1"/>
              <a:t>historias</a:t>
            </a:r>
            <a:r>
              <a:rPr lang="en-US" sz="2000" dirty="0"/>
              <a:t> de </a:t>
            </a:r>
            <a:r>
              <a:rPr lang="en-US" sz="2000" dirty="0" err="1"/>
              <a:t>usuarios</a:t>
            </a:r>
            <a:r>
              <a:rPr lang="en-US" sz="2000" dirty="0"/>
              <a:t> </a:t>
            </a:r>
            <a:r>
              <a:rPr lang="en-US" sz="2000" dirty="0" err="1"/>
              <a:t>deben</a:t>
            </a:r>
            <a:r>
              <a:rPr lang="en-US" sz="2000" dirty="0"/>
              <a:t> ser </a:t>
            </a:r>
            <a:r>
              <a:rPr lang="en-US" sz="2000" dirty="0" err="1"/>
              <a:t>incluidos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la </a:t>
            </a:r>
            <a:r>
              <a:rPr lang="en-US" sz="2000" dirty="0" err="1"/>
              <a:t>prueba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4844" b="4844"/>
          <a:stretch/>
        </p:blipFill>
        <p:spPr>
          <a:xfrm>
            <a:off x="4870139" y="1311494"/>
            <a:ext cx="7123078" cy="4235011"/>
          </a:xfrm>
          <a:noFill/>
        </p:spPr>
      </p:pic>
    </p:spTree>
    <p:extLst>
      <p:ext uri="{BB962C8B-B14F-4D97-AF65-F5344CB8AC3E}">
        <p14:creationId xmlns:p14="http://schemas.microsoft.com/office/powerpoint/2010/main" val="3920339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83" y="203032"/>
            <a:ext cx="9454711" cy="957767"/>
          </a:xfr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 err="1"/>
              <a:t>Ejecucion</a:t>
            </a:r>
            <a:r>
              <a:rPr lang="en-US" sz="3600" b="1" dirty="0"/>
              <a:t> </a:t>
            </a:r>
            <a:r>
              <a:rPr lang="en-US" sz="3600" b="1" dirty="0" err="1"/>
              <a:t>prueba</a:t>
            </a:r>
            <a:br>
              <a:rPr lang="en-US" sz="3600" b="1" dirty="0"/>
            </a:br>
            <a:endParaRPr lang="en-US" sz="3600" b="1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225" y="2031929"/>
            <a:ext cx="4018722" cy="294803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 </a:t>
            </a:r>
            <a:r>
              <a:rPr lang="en-US" sz="2000" dirty="0" err="1"/>
              <a:t>implementa</a:t>
            </a:r>
            <a:r>
              <a:rPr lang="en-US" sz="2000" dirty="0"/>
              <a:t> la </a:t>
            </a:r>
            <a:r>
              <a:rPr lang="en-US" sz="2000" dirty="0" err="1"/>
              <a:t>historia</a:t>
            </a:r>
            <a:r>
              <a:rPr lang="en-US" sz="2000" dirty="0"/>
              <a:t> de </a:t>
            </a:r>
            <a:r>
              <a:rPr lang="en-US" sz="2000" dirty="0" err="1"/>
              <a:t>usuario</a:t>
            </a:r>
            <a:r>
              <a:rPr lang="en-US" sz="2000" dirty="0"/>
              <a:t> y se </a:t>
            </a:r>
            <a:r>
              <a:rPr lang="en-US" sz="2000" dirty="0" err="1"/>
              <a:t>ejecutan</a:t>
            </a:r>
            <a:r>
              <a:rPr lang="en-US" sz="2000" dirty="0"/>
              <a:t> las </a:t>
            </a:r>
            <a:r>
              <a:rPr lang="en-US" sz="2000" dirty="0" err="1"/>
              <a:t>pruebas</a:t>
            </a:r>
            <a:r>
              <a:rPr lang="en-US" sz="2000" dirty="0"/>
              <a:t> </a:t>
            </a:r>
            <a:r>
              <a:rPr lang="en-US" sz="2000" dirty="0" err="1"/>
              <a:t>automatizadas</a:t>
            </a:r>
            <a:r>
              <a:rPr lang="en-US" sz="2000" dirty="0"/>
              <a:t> </a:t>
            </a:r>
            <a:r>
              <a:rPr lang="en-US" sz="2000" dirty="0" err="1"/>
              <a:t>donde</a:t>
            </a:r>
            <a:r>
              <a:rPr lang="en-US" sz="2000" dirty="0"/>
              <a:t> </a:t>
            </a:r>
            <a:r>
              <a:rPr lang="en-US" sz="2000" dirty="0" err="1"/>
              <a:t>deben</a:t>
            </a:r>
            <a:r>
              <a:rPr lang="en-US" sz="2000" dirty="0"/>
              <a:t> </a:t>
            </a:r>
            <a:r>
              <a:rPr lang="en-US" sz="2000" dirty="0" err="1"/>
              <a:t>verificarse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criterios</a:t>
            </a:r>
            <a:r>
              <a:rPr lang="en-US" sz="2000" dirty="0"/>
              <a:t> de </a:t>
            </a:r>
            <a:r>
              <a:rPr lang="en-US" sz="2000" dirty="0" err="1"/>
              <a:t>aceptacion</a:t>
            </a:r>
            <a:r>
              <a:rPr lang="en-US" sz="2000" dirty="0"/>
              <a:t> que </a:t>
            </a:r>
            <a:r>
              <a:rPr lang="en-US" sz="2000" dirty="0" err="1"/>
              <a:t>debe</a:t>
            </a:r>
            <a:r>
              <a:rPr lang="en-US" sz="2000" dirty="0"/>
              <a:t> </a:t>
            </a:r>
            <a:r>
              <a:rPr lang="en-US" sz="2000" dirty="0" err="1"/>
              <a:t>satisfacer</a:t>
            </a:r>
            <a:r>
              <a:rPr lang="en-US" sz="2000" dirty="0"/>
              <a:t>  la </a:t>
            </a:r>
            <a:r>
              <a:rPr lang="en-US" sz="2000" dirty="0" err="1"/>
              <a:t>aplicacion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5409" b="5409"/>
          <a:stretch/>
        </p:blipFill>
        <p:spPr>
          <a:xfrm>
            <a:off x="4870139" y="1311494"/>
            <a:ext cx="7123078" cy="4235011"/>
          </a:xfrm>
          <a:noFill/>
        </p:spPr>
      </p:pic>
    </p:spTree>
    <p:extLst>
      <p:ext uri="{BB962C8B-B14F-4D97-AF65-F5344CB8AC3E}">
        <p14:creationId xmlns:p14="http://schemas.microsoft.com/office/powerpoint/2010/main" val="2870188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83" y="216887"/>
            <a:ext cx="9454711" cy="957767"/>
          </a:xfr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br>
              <a:rPr lang="en-US" sz="3600" b="1" dirty="0"/>
            </a:br>
            <a:r>
              <a:rPr lang="en-US" sz="3600" b="1" dirty="0" err="1"/>
              <a:t>implementacion</a:t>
            </a:r>
            <a:r>
              <a:rPr lang="en-US" sz="3600" b="1" dirty="0"/>
              <a:t> del </a:t>
            </a:r>
            <a:r>
              <a:rPr lang="en-US" sz="3600" b="1" dirty="0" err="1"/>
              <a:t>codigo</a:t>
            </a:r>
            <a:endParaRPr lang="en-US" sz="3600" b="1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515" y="1981199"/>
            <a:ext cx="4018722" cy="31034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 </a:t>
            </a:r>
            <a:r>
              <a:rPr lang="en-US" sz="2000" dirty="0" err="1"/>
              <a:t>implementa</a:t>
            </a:r>
            <a:r>
              <a:rPr lang="en-US" sz="2000" dirty="0"/>
              <a:t> el </a:t>
            </a:r>
            <a:r>
              <a:rPr lang="en-US" sz="2000" dirty="0" err="1"/>
              <a:t>codigo</a:t>
            </a:r>
            <a:r>
              <a:rPr lang="en-US" sz="2000" dirty="0"/>
              <a:t> </a:t>
            </a:r>
            <a:r>
              <a:rPr lang="en-US" sz="2000" dirty="0" err="1"/>
              <a:t>basado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resultados</a:t>
            </a:r>
            <a:r>
              <a:rPr lang="en-US" sz="2000" dirty="0"/>
              <a:t> de las </a:t>
            </a:r>
            <a:r>
              <a:rPr lang="en-US" sz="2000" dirty="0" err="1"/>
              <a:t>pruebas</a:t>
            </a:r>
            <a:r>
              <a:rPr lang="en-US" sz="2000" dirty="0"/>
              <a:t> </a:t>
            </a:r>
            <a:r>
              <a:rPr lang="en-US" sz="2000" dirty="0" err="1"/>
              <a:t>anteriores</a:t>
            </a:r>
            <a:r>
              <a:rPr lang="en-US" sz="2000" dirty="0"/>
              <a:t> y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tipo</a:t>
            </a:r>
            <a:r>
              <a:rPr lang="en-US" sz="2000" dirty="0"/>
              <a:t> de </a:t>
            </a:r>
            <a:r>
              <a:rPr lang="en-US" sz="2000" dirty="0" err="1"/>
              <a:t>lenguaje</a:t>
            </a:r>
            <a:r>
              <a:rPr lang="en-US" sz="2000" dirty="0"/>
              <a:t> de </a:t>
            </a:r>
            <a:r>
              <a:rPr lang="en-US" sz="2000" dirty="0" err="1"/>
              <a:t>programacion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Refactorizacion</a:t>
            </a:r>
            <a:r>
              <a:rPr lang="en-US" sz="2000" dirty="0"/>
              <a:t> del </a:t>
            </a:r>
            <a:r>
              <a:rPr lang="en-US" sz="2000" dirty="0" err="1"/>
              <a:t>codigo</a:t>
            </a:r>
            <a:r>
              <a:rPr lang="en-US" sz="2000" dirty="0"/>
              <a:t> con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funcionando</a:t>
            </a:r>
            <a:r>
              <a:rPr lang="en-US" sz="2000" dirty="0"/>
              <a:t> </a:t>
            </a:r>
            <a:r>
              <a:rPr lang="en-US" sz="2000" dirty="0" err="1"/>
              <a:t>correctamente</a:t>
            </a:r>
            <a:endParaRPr lang="en-US" sz="2000" dirty="0"/>
          </a:p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6791" r="6791"/>
          <a:stretch/>
        </p:blipFill>
        <p:spPr>
          <a:xfrm>
            <a:off x="4870139" y="1311494"/>
            <a:ext cx="7123078" cy="4235011"/>
          </a:xfrm>
          <a:noFill/>
        </p:spPr>
      </p:pic>
    </p:spTree>
    <p:extLst>
      <p:ext uri="{BB962C8B-B14F-4D97-AF65-F5344CB8AC3E}">
        <p14:creationId xmlns:p14="http://schemas.microsoft.com/office/powerpoint/2010/main" val="2522640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83" y="203033"/>
            <a:ext cx="9454711" cy="957767"/>
          </a:xfr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br>
              <a:rPr lang="en-US" sz="3600" b="1" dirty="0"/>
            </a:br>
            <a:r>
              <a:rPr lang="en-US" sz="3600" b="1" dirty="0" err="1"/>
              <a:t>retroalimentacion</a:t>
            </a:r>
            <a:r>
              <a:rPr lang="en-US" sz="3600" b="1" dirty="0"/>
              <a:t> y </a:t>
            </a:r>
            <a:r>
              <a:rPr lang="en-US" sz="3600" b="1" dirty="0" err="1"/>
              <a:t>refactorizacion</a:t>
            </a:r>
            <a:endParaRPr lang="en-US" sz="3600" b="1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351" y="2664655"/>
            <a:ext cx="4018722" cy="15286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Refactorizacion</a:t>
            </a:r>
            <a:r>
              <a:rPr lang="en-US" sz="2000" dirty="0"/>
              <a:t> del </a:t>
            </a:r>
            <a:r>
              <a:rPr lang="en-US" sz="2000" dirty="0" err="1"/>
              <a:t>codigo</a:t>
            </a:r>
            <a:r>
              <a:rPr lang="en-US" sz="2000" dirty="0"/>
              <a:t> con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funcionando</a:t>
            </a:r>
            <a:r>
              <a:rPr lang="en-US" sz="2000" dirty="0"/>
              <a:t> </a:t>
            </a:r>
            <a:r>
              <a:rPr lang="en-US" sz="2000" dirty="0" err="1"/>
              <a:t>correctamente</a:t>
            </a:r>
            <a:r>
              <a:rPr lang="en-US" sz="2000" dirty="0"/>
              <a:t>.</a:t>
            </a:r>
          </a:p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3571" b="13571"/>
          <a:stretch/>
        </p:blipFill>
        <p:spPr>
          <a:xfrm>
            <a:off x="4870139" y="1550645"/>
            <a:ext cx="7123078" cy="4235011"/>
          </a:xfrm>
          <a:noFill/>
        </p:spPr>
      </p:pic>
    </p:spTree>
    <p:extLst>
      <p:ext uri="{BB962C8B-B14F-4D97-AF65-F5344CB8AC3E}">
        <p14:creationId xmlns:p14="http://schemas.microsoft.com/office/powerpoint/2010/main" val="2607444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95421"/>
            <a:ext cx="11002962" cy="998807"/>
          </a:xfrm>
        </p:spPr>
        <p:txBody>
          <a:bodyPr anchor="ctr">
            <a:normAutofit fontScale="90000"/>
          </a:bodyPr>
          <a:lstStyle/>
          <a:p>
            <a:r>
              <a:rPr lang="es-ES" sz="4800" b="1" dirty="0"/>
              <a:t>Desarrollo guiado por comportamiento o </a:t>
            </a:r>
            <a:r>
              <a:rPr lang="es-ES" sz="4800" b="1" dirty="0" err="1"/>
              <a:t>bdd</a:t>
            </a:r>
            <a:endParaRPr lang="en-US" sz="48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33" y="2419929"/>
            <a:ext cx="4910797" cy="2795955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s-ES" sz="9600" dirty="0"/>
              <a:t>Se enfocan en el desarrollo guiado por el comportamiento de los procesos que ejecuta la aplicación bajo ciertas situaciones.</a:t>
            </a:r>
            <a:endParaRPr lang="en-US" sz="1900" spc="300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8487" b="8487"/>
          <a:stretch/>
        </p:blipFill>
        <p:spPr>
          <a:xfrm>
            <a:off x="4994030" y="1976936"/>
            <a:ext cx="7197970" cy="4092419"/>
          </a:xfr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54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83" y="189178"/>
            <a:ext cx="9454711" cy="957767"/>
          </a:xfr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br>
              <a:rPr lang="en-US" sz="3600" b="1" dirty="0"/>
            </a:br>
            <a:r>
              <a:rPr lang="en-US" sz="3600" b="1" dirty="0" err="1"/>
              <a:t>elegir</a:t>
            </a:r>
            <a:r>
              <a:rPr lang="en-US" sz="3600" b="1" dirty="0"/>
              <a:t> </a:t>
            </a:r>
            <a:r>
              <a:rPr lang="en-US" sz="3600" b="1" dirty="0" err="1"/>
              <a:t>funcionalidad</a:t>
            </a:r>
            <a:endParaRPr lang="en-US" sz="3600" b="1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351" y="2664655"/>
            <a:ext cx="4018722" cy="1131490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Se </a:t>
            </a:r>
            <a:r>
              <a:rPr lang="en-US" sz="2000" dirty="0" err="1"/>
              <a:t>identifica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funcionalidad</a:t>
            </a:r>
            <a:r>
              <a:rPr lang="en-US" sz="2000" dirty="0"/>
              <a:t> de las </a:t>
            </a:r>
            <a:r>
              <a:rPr lang="en-US" sz="2000" dirty="0" err="1"/>
              <a:t>historias</a:t>
            </a:r>
            <a:r>
              <a:rPr lang="en-US" sz="2000" dirty="0"/>
              <a:t> de </a:t>
            </a:r>
            <a:r>
              <a:rPr lang="en-US" sz="2000" dirty="0" err="1"/>
              <a:t>usuario</a:t>
            </a:r>
            <a:r>
              <a:rPr lang="en-US" sz="2000" dirty="0"/>
              <a:t>,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ejemplo</a:t>
            </a:r>
            <a:r>
              <a:rPr lang="en-US" sz="2000" dirty="0"/>
              <a:t> un </a:t>
            </a:r>
            <a:r>
              <a:rPr lang="en-US" sz="2000" dirty="0" err="1"/>
              <a:t>rol</a:t>
            </a:r>
            <a:r>
              <a:rPr lang="en-US" sz="2000" dirty="0"/>
              <a:t> de </a:t>
            </a:r>
            <a:r>
              <a:rPr lang="en-US" sz="2000" dirty="0" err="1"/>
              <a:t>administrador</a:t>
            </a:r>
            <a:r>
              <a:rPr lang="en-US" sz="2000" dirty="0"/>
              <a:t>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3571" b="13571"/>
          <a:stretch/>
        </p:blipFill>
        <p:spPr>
          <a:xfrm>
            <a:off x="4870139" y="1550645"/>
            <a:ext cx="7123078" cy="4235011"/>
          </a:xfrm>
          <a:noFill/>
        </p:spPr>
      </p:pic>
    </p:spTree>
    <p:extLst>
      <p:ext uri="{BB962C8B-B14F-4D97-AF65-F5344CB8AC3E}">
        <p14:creationId xmlns:p14="http://schemas.microsoft.com/office/powerpoint/2010/main" val="14655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83" y="147614"/>
            <a:ext cx="9454711" cy="957767"/>
          </a:xfr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br>
              <a:rPr lang="en-US" sz="3600" b="1" dirty="0"/>
            </a:br>
            <a:r>
              <a:rPr lang="en-US" sz="3600" b="1" dirty="0" err="1"/>
              <a:t>prueba</a:t>
            </a:r>
            <a:r>
              <a:rPr lang="en-US" sz="3600" b="1" dirty="0"/>
              <a:t> de </a:t>
            </a:r>
            <a:r>
              <a:rPr lang="en-US" sz="3600" b="1" dirty="0" err="1"/>
              <a:t>falla</a:t>
            </a:r>
            <a:endParaRPr lang="en-US" sz="3600" b="1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351" y="2664654"/>
            <a:ext cx="4018722" cy="2281419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Se escribe la </a:t>
            </a:r>
            <a:r>
              <a:rPr lang="en-US" sz="2000" dirty="0" err="1"/>
              <a:t>prueba</a:t>
            </a:r>
            <a:r>
              <a:rPr lang="en-US" sz="2000" dirty="0"/>
              <a:t> que </a:t>
            </a:r>
            <a:r>
              <a:rPr lang="en-US" sz="2000" dirty="0" err="1"/>
              <a:t>falla</a:t>
            </a:r>
            <a:r>
              <a:rPr lang="en-US" sz="2000" dirty="0"/>
              <a:t>, es </a:t>
            </a:r>
            <a:r>
              <a:rPr lang="en-US" sz="2000" dirty="0" err="1"/>
              <a:t>decir</a:t>
            </a:r>
            <a:r>
              <a:rPr lang="en-US" sz="2000" dirty="0"/>
              <a:t>, se </a:t>
            </a:r>
            <a:r>
              <a:rPr lang="en-US" sz="2000" dirty="0" err="1"/>
              <a:t>omite</a:t>
            </a:r>
            <a:r>
              <a:rPr lang="en-US" sz="2000" dirty="0"/>
              <a:t> </a:t>
            </a:r>
            <a:r>
              <a:rPr lang="en-US" sz="2000" dirty="0" err="1"/>
              <a:t>elementos</a:t>
            </a:r>
            <a:r>
              <a:rPr lang="en-US" sz="2000" dirty="0"/>
              <a:t> de </a:t>
            </a:r>
            <a:r>
              <a:rPr lang="en-US" sz="2000" dirty="0" err="1"/>
              <a:t>validacion</a:t>
            </a:r>
            <a:r>
              <a:rPr lang="en-US" sz="2000" dirty="0"/>
              <a:t> o </a:t>
            </a:r>
            <a:r>
              <a:rPr lang="en-US" sz="2000" dirty="0" err="1"/>
              <a:t>datos</a:t>
            </a:r>
            <a:r>
              <a:rPr lang="en-US" sz="2000" dirty="0"/>
              <a:t> de entrada </a:t>
            </a:r>
            <a:r>
              <a:rPr lang="en-US" sz="2000" dirty="0" err="1"/>
              <a:t>minimos</a:t>
            </a:r>
            <a:r>
              <a:rPr lang="en-US" sz="2000" dirty="0"/>
              <a:t>, para que </a:t>
            </a:r>
            <a:r>
              <a:rPr lang="en-US" sz="2000" dirty="0" err="1"/>
              <a:t>esta</a:t>
            </a:r>
            <a:r>
              <a:rPr lang="en-US" sz="2000" dirty="0"/>
              <a:t> </a:t>
            </a:r>
            <a:r>
              <a:rPr lang="en-US" sz="2000" dirty="0" err="1"/>
              <a:t>falle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ejecucion</a:t>
            </a:r>
            <a:r>
              <a:rPr lang="en-US" sz="2000" dirty="0"/>
              <a:t>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5409" b="5409"/>
          <a:stretch/>
        </p:blipFill>
        <p:spPr>
          <a:xfrm>
            <a:off x="4870139" y="1550645"/>
            <a:ext cx="7123078" cy="4235011"/>
          </a:xfrm>
          <a:noFill/>
        </p:spPr>
      </p:pic>
    </p:spTree>
    <p:extLst>
      <p:ext uri="{BB962C8B-B14F-4D97-AF65-F5344CB8AC3E}">
        <p14:creationId xmlns:p14="http://schemas.microsoft.com/office/powerpoint/2010/main" val="1510621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948" y="24572"/>
            <a:ext cx="4846320" cy="906145"/>
          </a:xfrm>
        </p:spPr>
        <p:txBody>
          <a:bodyPr/>
          <a:lstStyle/>
          <a:p>
            <a:r>
              <a:rPr lang="es-ES" sz="4000" dirty="0"/>
              <a:t>TEMAS</a:t>
            </a:r>
            <a:endParaRPr lang="en-US" sz="4000" dirty="0"/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02949" y="930716"/>
            <a:ext cx="4846319" cy="537310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PRUEBAS UNITARIAS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PRUEBAS DE INTEGRACION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PRUEBAS END TO END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TEST DRIVEN DEVELOPMENT, TDD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PRUEBAS ACCEPTANCE DRIVEN DEVELOPMENT, ATDD.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DESARROLLO BASADO EN EL COMPORTAMIENTO DEL COMPONENTE O SISTEMAO BDD.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PRUEBAS EXPLORATORIAS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PRUEBAS ACCEPTANCE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OTRAS PRUEBAS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INFORME DE RESULTADOS DE PRUEBAS</a:t>
            </a:r>
          </a:p>
          <a:p>
            <a:endParaRPr lang="en-US" sz="1400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83" y="133759"/>
            <a:ext cx="9454711" cy="957767"/>
          </a:xfr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br>
              <a:rPr lang="en-US" sz="3600" b="1" dirty="0"/>
            </a:br>
            <a:r>
              <a:rPr lang="en-US" sz="3600" b="1" dirty="0" err="1"/>
              <a:t>contextO</a:t>
            </a:r>
            <a:r>
              <a:rPr lang="en-US" sz="3600" b="1" dirty="0"/>
              <a:t> de la </a:t>
            </a:r>
            <a:r>
              <a:rPr lang="en-US" sz="3600" b="1" dirty="0" err="1"/>
              <a:t>prueba</a:t>
            </a:r>
            <a:endParaRPr lang="en-US" sz="3600" b="1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351" y="2664654"/>
            <a:ext cx="4018722" cy="2572364"/>
          </a:xfrm>
        </p:spPr>
        <p:txBody>
          <a:bodyPr>
            <a:normAutofit/>
          </a:bodyPr>
          <a:lstStyle/>
          <a:p>
            <a:r>
              <a:rPr lang="en-US" sz="2000" dirty="0"/>
              <a:t>Se escribe las </a:t>
            </a:r>
            <a:r>
              <a:rPr lang="en-US" sz="2000" dirty="0" err="1"/>
              <a:t>minimas</a:t>
            </a:r>
            <a:r>
              <a:rPr lang="en-US" sz="2000" dirty="0"/>
              <a:t> </a:t>
            </a:r>
            <a:r>
              <a:rPr lang="en-US" sz="2000" dirty="0" err="1"/>
              <a:t>condiciones</a:t>
            </a:r>
            <a:r>
              <a:rPr lang="en-US" sz="2000" dirty="0"/>
              <a:t> bajo las que </a:t>
            </a:r>
            <a:r>
              <a:rPr lang="en-US" sz="2000" dirty="0" err="1"/>
              <a:t>debe</a:t>
            </a:r>
            <a:r>
              <a:rPr lang="en-US" sz="2000" dirty="0"/>
              <a:t> </a:t>
            </a:r>
            <a:r>
              <a:rPr lang="en-US" sz="2000" dirty="0" err="1"/>
              <a:t>ejecurse</a:t>
            </a:r>
            <a:r>
              <a:rPr lang="en-US" sz="2000" dirty="0"/>
              <a:t> la </a:t>
            </a:r>
            <a:r>
              <a:rPr lang="en-US" sz="2000" dirty="0" err="1"/>
              <a:t>prueba</a:t>
            </a:r>
            <a:r>
              <a:rPr lang="en-US" sz="2000" dirty="0"/>
              <a:t> que luego </a:t>
            </a:r>
            <a:r>
              <a:rPr lang="en-US" sz="2000" dirty="0" err="1"/>
              <a:t>pasara</a:t>
            </a:r>
            <a:r>
              <a:rPr lang="en-US" sz="2000" dirty="0"/>
              <a:t> a que la </a:t>
            </a:r>
            <a:r>
              <a:rPr lang="en-US" sz="2000" dirty="0" err="1"/>
              <a:t>prueba</a:t>
            </a:r>
            <a:r>
              <a:rPr lang="en-US" sz="2000" dirty="0"/>
              <a:t> TDD </a:t>
            </a:r>
            <a:r>
              <a:rPr lang="en-US" sz="2000" dirty="0" err="1"/>
              <a:t>siga</a:t>
            </a:r>
            <a:r>
              <a:rPr lang="en-US" sz="2000" dirty="0"/>
              <a:t> </a:t>
            </a:r>
            <a:r>
              <a:rPr lang="en-US" sz="2000" dirty="0" err="1"/>
              <a:t>funcionando</a:t>
            </a:r>
            <a:r>
              <a:rPr lang="en-US" sz="2000" dirty="0"/>
              <a:t> sin </a:t>
            </a:r>
            <a:r>
              <a:rPr lang="en-US" sz="2000" dirty="0" err="1"/>
              <a:t>problemas</a:t>
            </a:r>
            <a:r>
              <a:rPr lang="en-US" sz="2000" dirty="0"/>
              <a:t>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5798" r="5798"/>
          <a:stretch/>
        </p:blipFill>
        <p:spPr>
          <a:xfrm>
            <a:off x="4870139" y="1564499"/>
            <a:ext cx="7123078" cy="4235011"/>
          </a:xfrm>
          <a:noFill/>
        </p:spPr>
      </p:pic>
    </p:spTree>
    <p:extLst>
      <p:ext uri="{BB962C8B-B14F-4D97-AF65-F5344CB8AC3E}">
        <p14:creationId xmlns:p14="http://schemas.microsoft.com/office/powerpoint/2010/main" val="718439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83" y="133759"/>
            <a:ext cx="9454711" cy="957767"/>
          </a:xfr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br>
              <a:rPr lang="en-US" sz="3600" b="1" dirty="0"/>
            </a:br>
            <a:r>
              <a:rPr lang="en-US" sz="3600" b="1" dirty="0" err="1"/>
              <a:t>programacion</a:t>
            </a:r>
            <a:endParaRPr lang="en-US" sz="3600" b="1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351" y="2664654"/>
            <a:ext cx="4018722" cy="1159201"/>
          </a:xfrm>
        </p:spPr>
        <p:txBody>
          <a:bodyPr>
            <a:normAutofit/>
          </a:bodyPr>
          <a:lstStyle/>
          <a:p>
            <a:r>
              <a:rPr lang="en-US" sz="2000" dirty="0"/>
              <a:t>Se escribe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codigo</a:t>
            </a:r>
            <a:r>
              <a:rPr lang="en-US" sz="2000" dirty="0"/>
              <a:t> que </a:t>
            </a:r>
            <a:r>
              <a:rPr lang="en-US" sz="2000" dirty="0" err="1"/>
              <a:t>pasa</a:t>
            </a:r>
            <a:r>
              <a:rPr lang="en-US" sz="2000" dirty="0"/>
              <a:t> la </a:t>
            </a:r>
            <a:r>
              <a:rPr lang="en-US" sz="2000" dirty="0" err="1"/>
              <a:t>prueba</a:t>
            </a:r>
            <a:r>
              <a:rPr lang="en-US" sz="2000" dirty="0"/>
              <a:t> </a:t>
            </a:r>
            <a:r>
              <a:rPr lang="en-US" sz="2000" dirty="0" err="1"/>
              <a:t>correctamente</a:t>
            </a:r>
            <a:r>
              <a:rPr lang="en-US" sz="2000" dirty="0"/>
              <a:t>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5409" b="5409"/>
          <a:stretch/>
        </p:blipFill>
        <p:spPr>
          <a:xfrm>
            <a:off x="4870139" y="1564499"/>
            <a:ext cx="7123078" cy="4235011"/>
          </a:xfrm>
          <a:noFill/>
        </p:spPr>
      </p:pic>
    </p:spTree>
    <p:extLst>
      <p:ext uri="{BB962C8B-B14F-4D97-AF65-F5344CB8AC3E}">
        <p14:creationId xmlns:p14="http://schemas.microsoft.com/office/powerpoint/2010/main" val="842278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83" y="133759"/>
            <a:ext cx="9454711" cy="957767"/>
          </a:xfr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br>
              <a:rPr lang="en-US" sz="3600" b="1" dirty="0"/>
            </a:br>
            <a:r>
              <a:rPr lang="en-US" sz="3600" b="1" dirty="0" err="1"/>
              <a:t>retroalimentacion</a:t>
            </a:r>
            <a:r>
              <a:rPr lang="en-US" sz="3600" b="1" dirty="0"/>
              <a:t> y </a:t>
            </a:r>
            <a:r>
              <a:rPr lang="en-US" sz="3600" b="1" dirty="0" err="1"/>
              <a:t>mejoras</a:t>
            </a:r>
            <a:endParaRPr lang="en-US" sz="3600" b="1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351" y="2664653"/>
            <a:ext cx="4018722" cy="1616401"/>
          </a:xfrm>
        </p:spPr>
        <p:txBody>
          <a:bodyPr>
            <a:normAutofit/>
          </a:bodyPr>
          <a:lstStyle/>
          <a:p>
            <a:r>
              <a:rPr lang="en-US" sz="2000" dirty="0"/>
              <a:t>Se </a:t>
            </a:r>
            <a:r>
              <a:rPr lang="en-US" sz="2000" dirty="0" err="1"/>
              <a:t>realiza</a:t>
            </a:r>
            <a:r>
              <a:rPr lang="en-US" sz="2000" dirty="0"/>
              <a:t> las </a:t>
            </a:r>
            <a:r>
              <a:rPr lang="en-US" sz="2000" dirty="0" err="1"/>
              <a:t>mejoras</a:t>
            </a:r>
            <a:r>
              <a:rPr lang="en-US" sz="2000" dirty="0"/>
              <a:t> </a:t>
            </a:r>
            <a:r>
              <a:rPr lang="en-US" sz="2000" dirty="0" err="1"/>
              <a:t>necesarias</a:t>
            </a:r>
            <a:r>
              <a:rPr lang="en-US" sz="2000" dirty="0"/>
              <a:t> y se </a:t>
            </a:r>
            <a:r>
              <a:rPr lang="en-US" sz="2000" dirty="0" err="1"/>
              <a:t>optimiza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codigo</a:t>
            </a:r>
            <a:r>
              <a:rPr lang="en-US" sz="2000" dirty="0"/>
              <a:t> lo </a:t>
            </a:r>
            <a:r>
              <a:rPr lang="en-US" sz="2000" dirty="0" err="1"/>
              <a:t>maximo</a:t>
            </a:r>
            <a:r>
              <a:rPr lang="en-US" sz="2000" dirty="0"/>
              <a:t> </a:t>
            </a:r>
            <a:r>
              <a:rPr lang="en-US" sz="2000" dirty="0" err="1"/>
              <a:t>posible</a:t>
            </a:r>
            <a:r>
              <a:rPr lang="en-US" sz="2000" dirty="0"/>
              <a:t>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5416" b="5416"/>
          <a:stretch/>
        </p:blipFill>
        <p:spPr>
          <a:xfrm>
            <a:off x="4870139" y="1564499"/>
            <a:ext cx="7123078" cy="4235011"/>
          </a:xfrm>
          <a:noFill/>
        </p:spPr>
      </p:pic>
    </p:spTree>
    <p:extLst>
      <p:ext uri="{BB962C8B-B14F-4D97-AF65-F5344CB8AC3E}">
        <p14:creationId xmlns:p14="http://schemas.microsoft.com/office/powerpoint/2010/main" val="4086871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95421"/>
            <a:ext cx="11002962" cy="998807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TESTIN EXPLORATORIO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33" y="2419929"/>
            <a:ext cx="5029094" cy="273396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 </a:t>
            </a:r>
            <a:r>
              <a:rPr lang="en-US" sz="2000" dirty="0" err="1"/>
              <a:t>explora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producto</a:t>
            </a:r>
            <a:r>
              <a:rPr lang="en-US" sz="2000" dirty="0"/>
              <a:t> </a:t>
            </a:r>
            <a:r>
              <a:rPr lang="en-US" sz="2000" dirty="0" err="1"/>
              <a:t>formulando</a:t>
            </a:r>
            <a:r>
              <a:rPr lang="en-US" sz="2000" dirty="0"/>
              <a:t> </a:t>
            </a:r>
            <a:r>
              <a:rPr lang="en-US" sz="2000" dirty="0" err="1"/>
              <a:t>posibles</a:t>
            </a:r>
            <a:r>
              <a:rPr lang="en-US" sz="2000" dirty="0"/>
              <a:t> </a:t>
            </a:r>
            <a:r>
              <a:rPr lang="en-US" sz="2000" dirty="0" err="1"/>
              <a:t>vulnerabulidades</a:t>
            </a:r>
            <a:r>
              <a:rPr lang="en-US" sz="2000" dirty="0"/>
              <a:t>, lo que sera la base de la </a:t>
            </a:r>
            <a:r>
              <a:rPr lang="en-US" sz="2000" dirty="0" err="1"/>
              <a:t>prueba</a:t>
            </a:r>
            <a:r>
              <a:rPr lang="en-US" sz="2000" dirty="0"/>
              <a:t> a </a:t>
            </a:r>
            <a:r>
              <a:rPr lang="en-US" sz="2000" dirty="0" err="1"/>
              <a:t>realizar</a:t>
            </a:r>
            <a:r>
              <a:rPr lang="en-US" sz="2000" dirty="0"/>
              <a:t>.</a:t>
            </a:r>
            <a:endParaRPr lang="en-US" sz="2000" spc="300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813" b="813"/>
          <a:stretch/>
        </p:blipFill>
        <p:spPr>
          <a:xfrm>
            <a:off x="5112327" y="1589009"/>
            <a:ext cx="6996440" cy="4092419"/>
          </a:xfr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95421"/>
            <a:ext cx="11002962" cy="998807"/>
          </a:xfrm>
        </p:spPr>
        <p:txBody>
          <a:bodyPr anchor="ctr">
            <a:normAutofit/>
          </a:bodyPr>
          <a:lstStyle/>
          <a:p>
            <a:r>
              <a:rPr lang="en-US" sz="4800" b="1" dirty="0" err="1"/>
              <a:t>Aprendizaje</a:t>
            </a:r>
            <a:r>
              <a:rPr lang="en-US" sz="4800" b="1" dirty="0"/>
              <a:t> y DISEÑO DE PRUEBA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33" y="2419929"/>
            <a:ext cx="5029094" cy="233218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 </a:t>
            </a:r>
            <a:r>
              <a:rPr lang="en-US" sz="2000" dirty="0" err="1"/>
              <a:t>implementa</a:t>
            </a:r>
            <a:r>
              <a:rPr lang="en-US" sz="2000" dirty="0"/>
              <a:t> </a:t>
            </a:r>
            <a:r>
              <a:rPr lang="en-US" sz="2000" dirty="0" err="1"/>
              <a:t>extrategias</a:t>
            </a:r>
            <a:r>
              <a:rPr lang="en-US" sz="2000" dirty="0"/>
              <a:t> para </a:t>
            </a:r>
            <a:r>
              <a:rPr lang="en-US" sz="2000" dirty="0" err="1"/>
              <a:t>conocer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producto</a:t>
            </a:r>
            <a:r>
              <a:rPr lang="en-US" sz="2000" dirty="0"/>
              <a:t>, </a:t>
            </a:r>
            <a:r>
              <a:rPr lang="en-US" sz="2000" dirty="0" err="1"/>
              <a:t>desde</a:t>
            </a:r>
            <a:r>
              <a:rPr lang="en-US" sz="2000" dirty="0"/>
              <a:t> las </a:t>
            </a:r>
            <a:r>
              <a:rPr lang="en-US" sz="2000" dirty="0" err="1"/>
              <a:t>funcionalidades</a:t>
            </a:r>
            <a:r>
              <a:rPr lang="en-US" sz="2000" dirty="0"/>
              <a:t>, </a:t>
            </a:r>
            <a:r>
              <a:rPr lang="en-US" sz="2000" dirty="0" err="1"/>
              <a:t>datos</a:t>
            </a:r>
            <a:r>
              <a:rPr lang="en-US" sz="2000" dirty="0"/>
              <a:t> que </a:t>
            </a:r>
            <a:r>
              <a:rPr lang="en-US" sz="2000" dirty="0" err="1"/>
              <a:t>procesa</a:t>
            </a:r>
            <a:r>
              <a:rPr lang="en-US" sz="2000" dirty="0"/>
              <a:t> y la </a:t>
            </a:r>
            <a:r>
              <a:rPr lang="en-US" sz="2000" dirty="0" err="1"/>
              <a:t>finalidad</a:t>
            </a:r>
            <a:r>
              <a:rPr lang="en-US" sz="2000" dirty="0"/>
              <a:t> de </a:t>
            </a:r>
            <a:r>
              <a:rPr lang="en-US" sz="2000" dirty="0" err="1"/>
              <a:t>ello</a:t>
            </a:r>
            <a:r>
              <a:rPr lang="en-US" sz="2000" dirty="0"/>
              <a:t>.</a:t>
            </a:r>
            <a:endParaRPr lang="en-US" sz="2000" spc="300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954" b="10954"/>
          <a:stretch/>
        </p:blipFill>
        <p:spPr>
          <a:xfrm>
            <a:off x="5112327" y="1539809"/>
            <a:ext cx="6996440" cy="4092419"/>
          </a:xfr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30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95421"/>
            <a:ext cx="11002962" cy="998807"/>
          </a:xfrm>
        </p:spPr>
        <p:txBody>
          <a:bodyPr anchor="ctr">
            <a:normAutofit/>
          </a:bodyPr>
          <a:lstStyle/>
          <a:p>
            <a:r>
              <a:rPr lang="en-US" sz="4800" b="1" dirty="0" err="1"/>
              <a:t>Ejecucion</a:t>
            </a:r>
            <a:r>
              <a:rPr lang="en-US" sz="4800" b="1" dirty="0"/>
              <a:t> de </a:t>
            </a:r>
            <a:r>
              <a:rPr lang="en-US" sz="4800" b="1" dirty="0" err="1"/>
              <a:t>pruebas</a:t>
            </a:r>
            <a:endParaRPr lang="en-US" sz="48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33" y="2419929"/>
            <a:ext cx="5029094" cy="2138216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 </a:t>
            </a:r>
            <a:r>
              <a:rPr lang="en-US" sz="2000" dirty="0" err="1"/>
              <a:t>ejecuta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sistema</a:t>
            </a:r>
            <a:r>
              <a:rPr lang="en-US" sz="2000" dirty="0"/>
              <a:t>, de </a:t>
            </a:r>
            <a:r>
              <a:rPr lang="en-US" sz="2000" dirty="0" err="1"/>
              <a:t>alli</a:t>
            </a:r>
            <a:r>
              <a:rPr lang="en-US" sz="2000" dirty="0"/>
              <a:t> surge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informe</a:t>
            </a:r>
            <a:r>
              <a:rPr lang="en-US" sz="2000" dirty="0"/>
              <a:t> de </a:t>
            </a:r>
            <a:r>
              <a:rPr lang="en-US" sz="2000" dirty="0" err="1"/>
              <a:t>posibles</a:t>
            </a:r>
            <a:r>
              <a:rPr lang="en-US" sz="2000" dirty="0"/>
              <a:t> </a:t>
            </a:r>
            <a:r>
              <a:rPr lang="en-US" sz="2000" dirty="0" err="1"/>
              <a:t>vulnerabilidades</a:t>
            </a:r>
            <a:r>
              <a:rPr lang="en-US" sz="2000" dirty="0"/>
              <a:t>, </a:t>
            </a:r>
            <a:r>
              <a:rPr lang="en-US" sz="2000" dirty="0" err="1"/>
              <a:t>errores</a:t>
            </a:r>
            <a:r>
              <a:rPr lang="en-US" sz="2000" dirty="0"/>
              <a:t> de </a:t>
            </a:r>
            <a:r>
              <a:rPr lang="en-US" sz="2000" dirty="0" err="1"/>
              <a:t>diseño</a:t>
            </a:r>
            <a:r>
              <a:rPr lang="en-US" sz="2000" dirty="0"/>
              <a:t> o de backend.</a:t>
            </a:r>
            <a:endParaRPr lang="en-US" sz="2000" spc="300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260" r="7260"/>
          <a:stretch/>
        </p:blipFill>
        <p:spPr>
          <a:xfrm>
            <a:off x="5112327" y="1539809"/>
            <a:ext cx="6996440" cy="4092419"/>
          </a:xfr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46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95421"/>
            <a:ext cx="11002962" cy="998807"/>
          </a:xfrm>
        </p:spPr>
        <p:txBody>
          <a:bodyPr anchor="ctr">
            <a:normAutofit/>
          </a:bodyPr>
          <a:lstStyle/>
          <a:p>
            <a:r>
              <a:rPr lang="en-US" sz="4800" b="1" dirty="0" err="1"/>
              <a:t>heuristica</a:t>
            </a:r>
            <a:endParaRPr lang="en-US" sz="48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33" y="2419928"/>
            <a:ext cx="5029094" cy="2304471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000" spc="300" dirty="0"/>
              <a:t>Es </a:t>
            </a:r>
            <a:r>
              <a:rPr lang="en-US" sz="2000" spc="300" dirty="0" err="1"/>
              <a:t>aqui</a:t>
            </a:r>
            <a:r>
              <a:rPr lang="en-US" sz="2000" spc="300" dirty="0"/>
              <a:t> </a:t>
            </a:r>
            <a:r>
              <a:rPr lang="en-US" sz="2000" spc="300" dirty="0" err="1"/>
              <a:t>donde</a:t>
            </a:r>
            <a:r>
              <a:rPr lang="en-US" sz="2000" spc="300" dirty="0"/>
              <a:t> se da </a:t>
            </a:r>
            <a:r>
              <a:rPr lang="en-US" sz="2000" spc="300" dirty="0" err="1"/>
              <a:t>detalle</a:t>
            </a:r>
            <a:r>
              <a:rPr lang="en-US" sz="2000" spc="300" dirty="0"/>
              <a:t> </a:t>
            </a:r>
            <a:r>
              <a:rPr lang="en-US" sz="2000" spc="300" dirty="0" err="1"/>
              <a:t>sibre</a:t>
            </a:r>
            <a:r>
              <a:rPr lang="en-US" sz="2000" spc="300" dirty="0"/>
              <a:t> </a:t>
            </a:r>
            <a:r>
              <a:rPr lang="en-US" sz="2000" spc="300" dirty="0" err="1"/>
              <a:t>el</a:t>
            </a:r>
            <a:r>
              <a:rPr lang="en-US" sz="2000" spc="300" dirty="0"/>
              <a:t> </a:t>
            </a:r>
            <a:r>
              <a:rPr lang="en-US" sz="2000" spc="300" dirty="0" err="1"/>
              <a:t>enfoque</a:t>
            </a:r>
            <a:r>
              <a:rPr lang="en-US" sz="2000" spc="300" dirty="0"/>
              <a:t> de la </a:t>
            </a:r>
            <a:r>
              <a:rPr lang="en-US" sz="2000" spc="300" dirty="0" err="1"/>
              <a:t>prueba</a:t>
            </a:r>
            <a:r>
              <a:rPr lang="en-US" sz="2000" spc="300" dirty="0"/>
              <a:t> y </a:t>
            </a:r>
            <a:r>
              <a:rPr lang="en-US" sz="2000" spc="300" dirty="0" err="1"/>
              <a:t>el</a:t>
            </a:r>
            <a:r>
              <a:rPr lang="en-US" sz="2000" spc="300" dirty="0"/>
              <a:t> </a:t>
            </a:r>
            <a:r>
              <a:rPr lang="en-US" sz="2000" spc="300" dirty="0" err="1"/>
              <a:t>alcance</a:t>
            </a:r>
            <a:r>
              <a:rPr lang="en-US" sz="2000" spc="300" dirty="0"/>
              <a:t> de </a:t>
            </a:r>
            <a:r>
              <a:rPr lang="en-US" sz="2000" spc="300" dirty="0" err="1"/>
              <a:t>esta</a:t>
            </a:r>
            <a:r>
              <a:rPr lang="en-US" sz="2000" dirty="0"/>
              <a:t>, </a:t>
            </a:r>
            <a:r>
              <a:rPr lang="en-US" sz="2000" dirty="0" err="1"/>
              <a:t>bansandose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informe</a:t>
            </a:r>
            <a:r>
              <a:rPr lang="en-US" sz="2000" dirty="0"/>
              <a:t> </a:t>
            </a:r>
            <a:r>
              <a:rPr lang="en-US" sz="2000" dirty="0" err="1"/>
              <a:t>realizado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paso anterior.</a:t>
            </a:r>
            <a:endParaRPr lang="en-US" sz="2000" spc="300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099" b="4099"/>
          <a:stretch/>
        </p:blipFill>
        <p:spPr>
          <a:xfrm>
            <a:off x="5112327" y="1722689"/>
            <a:ext cx="6996440" cy="4092419"/>
          </a:xfr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58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400" b="1"/>
              <a:t>Resultados y analisis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spc="300"/>
              <a:t>En este punto se analizan los resultados</a:t>
            </a:r>
            <a:r>
              <a:rPr lang="en-US" sz="2200"/>
              <a:t> y se plasman un breve informe de como y para que funciona el software, ademas de todas las mejores que se puedan implementar.</a:t>
            </a:r>
            <a:endParaRPr lang="en-US" sz="2200" spc="30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524" r="1652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54935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860818"/>
            <a:ext cx="11002962" cy="998807"/>
          </a:xfrm>
        </p:spPr>
        <p:txBody>
          <a:bodyPr anchor="ctr">
            <a:normAutofit/>
          </a:bodyPr>
          <a:lstStyle/>
          <a:p>
            <a:r>
              <a:rPr lang="en-US" sz="4800" b="1" dirty="0" err="1"/>
              <a:t>Otras</a:t>
            </a:r>
            <a:r>
              <a:rPr lang="en-US" sz="4800" b="1" dirty="0"/>
              <a:t> </a:t>
            </a:r>
            <a:r>
              <a:rPr lang="en-US" sz="4800" b="1" dirty="0" err="1"/>
              <a:t>pruebas</a:t>
            </a:r>
            <a:r>
              <a:rPr lang="en-US" sz="4800" b="1" dirty="0"/>
              <a:t> de software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83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4675" r="14826"/>
          <a:stretch/>
        </p:blipFill>
        <p:spPr>
          <a:xfrm>
            <a:off x="1" y="10"/>
            <a:ext cx="9669642" cy="6857990"/>
          </a:xfrm>
          <a:prstGeom prst="rect">
            <a:avLst/>
          </a:prstGeom>
          <a:noFill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b="1"/>
              <a:t>PRUEBAS DE REGRESION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spc="300"/>
              <a:t>Estas</a:t>
            </a:r>
            <a:r>
              <a:rPr lang="en-US" sz="2000" spc="300" dirty="0"/>
              <a:t> </a:t>
            </a:r>
            <a:r>
              <a:rPr lang="en-US" sz="2000" spc="300"/>
              <a:t>pruebas</a:t>
            </a:r>
            <a:r>
              <a:rPr lang="en-US" sz="2000" spc="300" dirty="0"/>
              <a:t> </a:t>
            </a:r>
            <a:r>
              <a:rPr lang="en-US" sz="2000" spc="300"/>
              <a:t>evaluan</a:t>
            </a:r>
            <a:r>
              <a:rPr lang="en-US" sz="2000" spc="300" dirty="0"/>
              <a:t> que </a:t>
            </a:r>
            <a:r>
              <a:rPr lang="en-US" sz="2000" spc="300"/>
              <a:t>el</a:t>
            </a:r>
            <a:r>
              <a:rPr lang="en-US" sz="2000" spc="300" dirty="0"/>
              <a:t> </a:t>
            </a:r>
            <a:r>
              <a:rPr lang="en-US" sz="2000" spc="300"/>
              <a:t>sistema</a:t>
            </a:r>
            <a:r>
              <a:rPr lang="en-US" sz="2000" spc="300" dirty="0"/>
              <a:t> </a:t>
            </a:r>
            <a:r>
              <a:rPr lang="en-US" sz="2000" spc="300"/>
              <a:t>sigue</a:t>
            </a:r>
            <a:r>
              <a:rPr lang="en-US" sz="2000" spc="300" dirty="0"/>
              <a:t> </a:t>
            </a:r>
            <a:r>
              <a:rPr lang="en-US" sz="2000" spc="300"/>
              <a:t>funcionando</a:t>
            </a:r>
            <a:r>
              <a:rPr lang="en-US" sz="2000" spc="300" dirty="0"/>
              <a:t> con </a:t>
            </a:r>
            <a:r>
              <a:rPr lang="en-US" sz="2000" spc="300"/>
              <a:t>estabilidad</a:t>
            </a:r>
            <a:r>
              <a:rPr lang="en-US" sz="2000" spc="300" dirty="0"/>
              <a:t> </a:t>
            </a:r>
            <a:r>
              <a:rPr lang="en-US" sz="2000" spc="300"/>
              <a:t>despues</a:t>
            </a:r>
            <a:r>
              <a:rPr lang="en-US" sz="2000" spc="300" dirty="0"/>
              <a:t> de </a:t>
            </a:r>
            <a:r>
              <a:rPr lang="en-US" sz="2000" spc="300"/>
              <a:t>los</a:t>
            </a:r>
            <a:r>
              <a:rPr lang="en-US" sz="2000" spc="300" dirty="0"/>
              <a:t> </a:t>
            </a:r>
            <a:r>
              <a:rPr lang="en-US" sz="2000" spc="300"/>
              <a:t>cambios</a:t>
            </a:r>
            <a:r>
              <a:rPr lang="en-US" sz="2000" spc="300" dirty="0"/>
              <a:t> que </a:t>
            </a:r>
            <a:r>
              <a:rPr lang="en-US" sz="2000" spc="300"/>
              <a:t>hallan</a:t>
            </a:r>
            <a:r>
              <a:rPr lang="en-US" sz="2000" spc="300" dirty="0"/>
              <a:t> </a:t>
            </a:r>
            <a:r>
              <a:rPr lang="en-US" sz="2000" spc="300"/>
              <a:t>podido</a:t>
            </a:r>
            <a:r>
              <a:rPr lang="en-US" sz="2000" spc="300" dirty="0"/>
              <a:t> ser </a:t>
            </a:r>
            <a:r>
              <a:rPr lang="en-US" sz="2000" spc="300"/>
              <a:t>implementados</a:t>
            </a:r>
            <a:r>
              <a:rPr lang="en-US" sz="2000" spc="300" dirty="0"/>
              <a:t> </a:t>
            </a:r>
            <a:r>
              <a:rPr lang="en-US" sz="2000" spc="300"/>
              <a:t>en</a:t>
            </a:r>
            <a:r>
              <a:rPr lang="en-US" sz="2000" spc="300" dirty="0"/>
              <a:t> </a:t>
            </a:r>
            <a:r>
              <a:rPr lang="en-US" sz="2000" spc="300"/>
              <a:t>este</a:t>
            </a:r>
            <a:r>
              <a:rPr lang="en-US" sz="2000" spc="300" dirty="0"/>
              <a:t>.</a:t>
            </a:r>
            <a:endParaRPr lang="en-US" sz="2000" spc="3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29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342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60769" y="1804659"/>
            <a:ext cx="4516707" cy="464871"/>
          </a:xfrm>
        </p:spPr>
        <p:txBody>
          <a:bodyPr/>
          <a:lstStyle/>
          <a:p>
            <a:r>
              <a:rPr lang="es-ES" sz="1800" dirty="0"/>
              <a:t>P</a:t>
            </a:r>
            <a:r>
              <a:rPr lang="en-US" sz="1800" dirty="0"/>
              <a:t>RUEBAS DE SOFTWARE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8073" y="2798225"/>
            <a:ext cx="6285144" cy="367007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cs typeface="Biome Light" panose="020B0303030204020804" pitchFamily="34" charset="0"/>
              </a:rPr>
              <a:t>A </a:t>
            </a:r>
            <a:r>
              <a:rPr lang="en-US" sz="2000" dirty="0" err="1">
                <a:cs typeface="Biome Light" panose="020B0303030204020804" pitchFamily="34" charset="0"/>
              </a:rPr>
              <a:t>continuacion</a:t>
            </a:r>
            <a:r>
              <a:rPr lang="en-US" sz="2000" dirty="0">
                <a:cs typeface="Biome Light" panose="020B0303030204020804" pitchFamily="34" charset="0"/>
              </a:rPr>
              <a:t> se </a:t>
            </a:r>
            <a:r>
              <a:rPr lang="en-US" sz="2000" dirty="0" err="1">
                <a:cs typeface="Biome Light" panose="020B0303030204020804" pitchFamily="34" charset="0"/>
              </a:rPr>
              <a:t>expecifica</a:t>
            </a:r>
            <a:r>
              <a:rPr lang="en-US" sz="2000" dirty="0">
                <a:cs typeface="Biome Light" panose="020B0303030204020804" pitchFamily="34" charset="0"/>
              </a:rPr>
              <a:t> los </a:t>
            </a:r>
            <a:r>
              <a:rPr lang="en-US" sz="2000" dirty="0" err="1">
                <a:cs typeface="Biome Light" panose="020B0303030204020804" pitchFamily="34" charset="0"/>
              </a:rPr>
              <a:t>criterios</a:t>
            </a:r>
            <a:r>
              <a:rPr lang="en-US" sz="2000" dirty="0">
                <a:cs typeface="Biome Light" panose="020B0303030204020804" pitchFamily="34" charset="0"/>
              </a:rPr>
              <a:t> de </a:t>
            </a:r>
            <a:r>
              <a:rPr lang="en-US" sz="2000" dirty="0" err="1">
                <a:cs typeface="Biome Light" panose="020B0303030204020804" pitchFamily="34" charset="0"/>
              </a:rPr>
              <a:t>implementacion</a:t>
            </a:r>
            <a:r>
              <a:rPr lang="en-US" sz="2000" dirty="0">
                <a:cs typeface="Biome Light" panose="020B0303030204020804" pitchFamily="34" charset="0"/>
              </a:rPr>
              <a:t> de pruebas de software </a:t>
            </a:r>
            <a:r>
              <a:rPr lang="en-US" sz="2000" dirty="0" err="1">
                <a:cs typeface="Biome Light" panose="020B0303030204020804" pitchFamily="34" charset="0"/>
              </a:rPr>
              <a:t>desde</a:t>
            </a:r>
            <a:r>
              <a:rPr lang="en-US" sz="2000" dirty="0">
                <a:cs typeface="Biome Light" panose="020B0303030204020804" pitchFamily="34" charset="0"/>
              </a:rPr>
              <a:t> las pruebas End to End, de Integracion y </a:t>
            </a:r>
            <a:r>
              <a:rPr lang="en-US" sz="2000" dirty="0" err="1">
                <a:cs typeface="Biome Light" panose="020B0303030204020804" pitchFamily="34" charset="0"/>
              </a:rPr>
              <a:t>Unitarias</a:t>
            </a:r>
            <a:r>
              <a:rPr lang="en-US" sz="2000" dirty="0">
                <a:cs typeface="Biome Light" panose="020B0303030204020804" pitchFamily="34" charset="0"/>
              </a:rPr>
              <a:t>. </a:t>
            </a:r>
            <a:r>
              <a:rPr lang="en-US" sz="2000" dirty="0" err="1">
                <a:cs typeface="Biome Light" panose="020B0303030204020804" pitchFamily="34" charset="0"/>
              </a:rPr>
              <a:t>Ademas</a:t>
            </a:r>
            <a:r>
              <a:rPr lang="en-US" sz="2000" dirty="0">
                <a:cs typeface="Biome Light" panose="020B0303030204020804" pitchFamily="34" charset="0"/>
              </a:rPr>
              <a:t> de </a:t>
            </a:r>
            <a:r>
              <a:rPr lang="en-US" sz="2000" dirty="0" err="1">
                <a:cs typeface="Biome Light" panose="020B0303030204020804" pitchFamily="34" charset="0"/>
              </a:rPr>
              <a:t>ampliar</a:t>
            </a:r>
            <a:r>
              <a:rPr lang="en-US" sz="2000" dirty="0">
                <a:cs typeface="Biome Light" panose="020B0303030204020804" pitchFamily="34" charset="0"/>
              </a:rPr>
              <a:t> </a:t>
            </a:r>
            <a:r>
              <a:rPr lang="en-US" sz="2000" dirty="0" err="1">
                <a:cs typeface="Biome Light" panose="020B0303030204020804" pitchFamily="34" charset="0"/>
              </a:rPr>
              <a:t>los</a:t>
            </a:r>
            <a:r>
              <a:rPr lang="en-US" sz="2000" dirty="0">
                <a:cs typeface="Biome Light" panose="020B0303030204020804" pitchFamily="34" charset="0"/>
              </a:rPr>
              <a:t> </a:t>
            </a:r>
            <a:r>
              <a:rPr lang="en-US" sz="2000" dirty="0" err="1">
                <a:cs typeface="Biome Light" panose="020B0303030204020804" pitchFamily="34" charset="0"/>
              </a:rPr>
              <a:t>conceptos</a:t>
            </a:r>
            <a:r>
              <a:rPr lang="en-US" sz="2000" dirty="0">
                <a:cs typeface="Biome Light" panose="020B0303030204020804" pitchFamily="34" charset="0"/>
              </a:rPr>
              <a:t> de </a:t>
            </a:r>
            <a:r>
              <a:rPr lang="en-US" sz="2000" dirty="0" err="1">
                <a:cs typeface="Biome Light" panose="020B0303030204020804" pitchFamily="34" charset="0"/>
              </a:rPr>
              <a:t>crear</a:t>
            </a:r>
            <a:r>
              <a:rPr lang="en-US" sz="2000" dirty="0">
                <a:cs typeface="Biome Light" panose="020B0303030204020804" pitchFamily="34" charset="0"/>
              </a:rPr>
              <a:t> pruebas que </a:t>
            </a:r>
            <a:r>
              <a:rPr lang="en-US" sz="2000" dirty="0" err="1">
                <a:cs typeface="Biome Light" panose="020B0303030204020804" pitchFamily="34" charset="0"/>
              </a:rPr>
              <a:t>guien</a:t>
            </a:r>
            <a:r>
              <a:rPr lang="en-US" sz="2000" dirty="0">
                <a:cs typeface="Biome Light" panose="020B0303030204020804" pitchFamily="34" charset="0"/>
              </a:rPr>
              <a:t> el </a:t>
            </a:r>
            <a:r>
              <a:rPr lang="en-US" sz="2000" dirty="0" err="1">
                <a:cs typeface="Biome Light" panose="020B0303030204020804" pitchFamily="34" charset="0"/>
              </a:rPr>
              <a:t>desarrollo</a:t>
            </a:r>
            <a:r>
              <a:rPr lang="en-US" sz="2000" dirty="0">
                <a:cs typeface="Biome Light" panose="020B0303030204020804" pitchFamily="34" charset="0"/>
              </a:rPr>
              <a:t> del </a:t>
            </a:r>
            <a:r>
              <a:rPr lang="en-US" sz="2000" dirty="0" err="1">
                <a:cs typeface="Biome Light" panose="020B0303030204020804" pitchFamily="34" charset="0"/>
              </a:rPr>
              <a:t>codigo</a:t>
            </a:r>
            <a:r>
              <a:rPr lang="en-US" sz="2000" dirty="0">
                <a:cs typeface="Biome Light" panose="020B0303030204020804" pitchFamily="34" charset="0"/>
              </a:rPr>
              <a:t> antes de </a:t>
            </a:r>
            <a:r>
              <a:rPr lang="en-US" sz="2000" dirty="0" err="1">
                <a:cs typeface="Biome Light" panose="020B0303030204020804" pitchFamily="34" charset="0"/>
              </a:rPr>
              <a:t>su</a:t>
            </a:r>
            <a:r>
              <a:rPr lang="en-US" sz="2000" dirty="0">
                <a:cs typeface="Biome Light" panose="020B0303030204020804" pitchFamily="34" charset="0"/>
              </a:rPr>
              <a:t> </a:t>
            </a:r>
            <a:r>
              <a:rPr lang="en-US" sz="2000" dirty="0" err="1">
                <a:cs typeface="Biome Light" panose="020B0303030204020804" pitchFamily="34" charset="0"/>
              </a:rPr>
              <a:t>programacion</a:t>
            </a:r>
            <a:r>
              <a:rPr lang="en-US" sz="2000" dirty="0">
                <a:cs typeface="Biome Light" panose="020B0303030204020804" pitchFamily="34" charset="0"/>
              </a:rPr>
              <a:t>, </a:t>
            </a:r>
            <a:r>
              <a:rPr lang="en-US" sz="2000" dirty="0" err="1">
                <a:cs typeface="Biome Light" panose="020B0303030204020804" pitchFamily="34" charset="0"/>
              </a:rPr>
              <a:t>conocido</a:t>
            </a:r>
            <a:r>
              <a:rPr lang="en-US" sz="2000" dirty="0">
                <a:cs typeface="Biome Light" panose="020B0303030204020804" pitchFamily="34" charset="0"/>
              </a:rPr>
              <a:t> </a:t>
            </a:r>
            <a:r>
              <a:rPr lang="en-US" sz="2000" dirty="0" err="1">
                <a:cs typeface="Biome Light" panose="020B0303030204020804" pitchFamily="34" charset="0"/>
              </a:rPr>
              <a:t>como</a:t>
            </a:r>
            <a:r>
              <a:rPr lang="en-US" sz="2000" dirty="0">
                <a:cs typeface="Biome Light" panose="020B0303030204020804" pitchFamily="34" charset="0"/>
              </a:rPr>
              <a:t> Test-Driven Development o TDD, Acceptance driven Development o ATDD, Behavior Driven </a:t>
            </a:r>
            <a:r>
              <a:rPr lang="en-US" sz="2000" dirty="0" err="1">
                <a:cs typeface="Biome Light" panose="020B0303030204020804" pitchFamily="34" charset="0"/>
              </a:rPr>
              <a:t>Delopment</a:t>
            </a:r>
            <a:r>
              <a:rPr lang="en-US" sz="2000" dirty="0">
                <a:cs typeface="Biome Light" panose="020B0303030204020804" pitchFamily="34" charset="0"/>
              </a:rPr>
              <a:t> o BDD. Tambien se da un </a:t>
            </a:r>
            <a:r>
              <a:rPr lang="en-US" sz="2000" dirty="0" err="1">
                <a:cs typeface="Biome Light" panose="020B0303030204020804" pitchFamily="34" charset="0"/>
              </a:rPr>
              <a:t>pequeño</a:t>
            </a:r>
            <a:r>
              <a:rPr lang="en-US" sz="2000" dirty="0">
                <a:cs typeface="Biome Light" panose="020B0303030204020804" pitchFamily="34" charset="0"/>
              </a:rPr>
              <a:t> </a:t>
            </a:r>
            <a:r>
              <a:rPr lang="en-US" sz="2000" dirty="0" err="1">
                <a:cs typeface="Biome Light" panose="020B0303030204020804" pitchFamily="34" charset="0"/>
              </a:rPr>
              <a:t>resumen</a:t>
            </a:r>
            <a:r>
              <a:rPr lang="en-US" sz="2000" dirty="0">
                <a:cs typeface="Biome Light" panose="020B0303030204020804" pitchFamily="34" charset="0"/>
              </a:rPr>
              <a:t> de </a:t>
            </a:r>
            <a:r>
              <a:rPr lang="en-US" sz="2000" dirty="0" err="1">
                <a:cs typeface="Biome Light" panose="020B0303030204020804" pitchFamily="34" charset="0"/>
              </a:rPr>
              <a:t>Explorationg</a:t>
            </a:r>
            <a:r>
              <a:rPr lang="en-US" sz="2000" dirty="0">
                <a:cs typeface="Biome Light" panose="020B0303030204020804" pitchFamily="34" charset="0"/>
              </a:rPr>
              <a:t> Testing o </a:t>
            </a:r>
            <a:r>
              <a:rPr lang="en-US" sz="2000" dirty="0" err="1">
                <a:cs typeface="Biome Light" panose="020B0303030204020804" pitchFamily="34" charset="0"/>
              </a:rPr>
              <a:t>Pruebas</a:t>
            </a:r>
            <a:r>
              <a:rPr lang="en-US" sz="2000" dirty="0">
                <a:cs typeface="Biome Light" panose="020B0303030204020804" pitchFamily="34" charset="0"/>
              </a:rPr>
              <a:t> </a:t>
            </a:r>
            <a:r>
              <a:rPr lang="en-US" sz="2000" dirty="0" err="1">
                <a:cs typeface="Biome Light" panose="020B0303030204020804" pitchFamily="34" charset="0"/>
              </a:rPr>
              <a:t>Exploratorias</a:t>
            </a:r>
            <a:r>
              <a:rPr lang="en-US" sz="2000" dirty="0">
                <a:cs typeface="Biome Light" panose="020B0303030204020804" pitchFamily="34" charset="0"/>
              </a:rPr>
              <a:t> y </a:t>
            </a:r>
            <a:r>
              <a:rPr lang="en-US" sz="2000" dirty="0" err="1">
                <a:cs typeface="Biome Light" panose="020B0303030204020804" pitchFamily="34" charset="0"/>
              </a:rPr>
              <a:t>otros</a:t>
            </a:r>
            <a:r>
              <a:rPr lang="en-US" sz="2000" dirty="0">
                <a:cs typeface="Biome Light" panose="020B0303030204020804" pitchFamily="34" charset="0"/>
              </a:rPr>
              <a:t> </a:t>
            </a:r>
            <a:r>
              <a:rPr lang="en-US" sz="2000" dirty="0" err="1">
                <a:cs typeface="Biome Light" panose="020B0303030204020804" pitchFamily="34" charset="0"/>
              </a:rPr>
              <a:t>tipos</a:t>
            </a:r>
            <a:r>
              <a:rPr lang="en-US" sz="2000" dirty="0">
                <a:cs typeface="Biome Light" panose="020B0303030204020804" pitchFamily="34" charset="0"/>
              </a:rPr>
              <a:t> de </a:t>
            </a:r>
            <a:r>
              <a:rPr lang="en-US" sz="2000" dirty="0" err="1">
                <a:cs typeface="Biome Light" panose="020B0303030204020804" pitchFamily="34" charset="0"/>
              </a:rPr>
              <a:t>pruebas</a:t>
            </a:r>
            <a:r>
              <a:rPr lang="en-US" sz="2000" dirty="0">
                <a:cs typeface="Biome Light" panose="020B0303030204020804" pitchFamily="34" charset="0"/>
              </a:rPr>
              <a:t> de </a:t>
            </a:r>
            <a:r>
              <a:rPr lang="en-US" sz="2000" dirty="0" err="1">
                <a:cs typeface="Biome Light" panose="020B0303030204020804" pitchFamily="34" charset="0"/>
              </a:rPr>
              <a:t>rendimiento</a:t>
            </a:r>
            <a:r>
              <a:rPr lang="en-US" sz="2000" dirty="0">
                <a:cs typeface="Biome Light" panose="020B0303030204020804" pitchFamily="34" charset="0"/>
              </a:rPr>
              <a:t>. Por ultimo, se </a:t>
            </a:r>
            <a:r>
              <a:rPr lang="en-US" sz="2000" dirty="0" err="1">
                <a:cs typeface="Biome Light" panose="020B0303030204020804" pitchFamily="34" charset="0"/>
              </a:rPr>
              <a:t>entrega</a:t>
            </a:r>
            <a:r>
              <a:rPr lang="en-US" sz="2000" dirty="0">
                <a:cs typeface="Biome Light" panose="020B0303030204020804" pitchFamily="34" charset="0"/>
              </a:rPr>
              <a:t> </a:t>
            </a:r>
            <a:r>
              <a:rPr lang="en-US" sz="2000" dirty="0" err="1">
                <a:cs typeface="Biome Light" panose="020B0303030204020804" pitchFamily="34" charset="0"/>
              </a:rPr>
              <a:t>los</a:t>
            </a:r>
            <a:r>
              <a:rPr lang="en-US" sz="2000" dirty="0">
                <a:cs typeface="Biome Light" panose="020B0303030204020804" pitchFamily="34" charset="0"/>
              </a:rPr>
              <a:t> puntos que </a:t>
            </a:r>
            <a:r>
              <a:rPr lang="en-US" sz="2000" dirty="0" err="1">
                <a:cs typeface="Biome Light" panose="020B0303030204020804" pitchFamily="34" charset="0"/>
              </a:rPr>
              <a:t>debe</a:t>
            </a:r>
            <a:r>
              <a:rPr lang="en-US" sz="2000" dirty="0">
                <a:cs typeface="Biome Light" panose="020B0303030204020804" pitchFamily="34" charset="0"/>
              </a:rPr>
              <a:t> </a:t>
            </a:r>
            <a:r>
              <a:rPr lang="en-US" sz="2000" dirty="0" err="1">
                <a:cs typeface="Biome Light" panose="020B0303030204020804" pitchFamily="34" charset="0"/>
              </a:rPr>
              <a:t>contener</a:t>
            </a:r>
            <a:r>
              <a:rPr lang="en-US" sz="2000" dirty="0">
                <a:cs typeface="Biome Light" panose="020B0303030204020804" pitchFamily="34" charset="0"/>
              </a:rPr>
              <a:t> un </a:t>
            </a:r>
            <a:r>
              <a:rPr lang="en-US" sz="2000" dirty="0" err="1">
                <a:cs typeface="Biome Light" panose="020B0303030204020804" pitchFamily="34" charset="0"/>
              </a:rPr>
              <a:t>informe</a:t>
            </a:r>
            <a:r>
              <a:rPr lang="en-US" sz="2000" dirty="0">
                <a:cs typeface="Biome Light" panose="020B0303030204020804" pitchFamily="34" charset="0"/>
              </a:rPr>
              <a:t> de </a:t>
            </a:r>
            <a:r>
              <a:rPr lang="en-US" sz="2000" dirty="0" err="1">
                <a:cs typeface="Biome Light" panose="020B0303030204020804" pitchFamily="34" charset="0"/>
              </a:rPr>
              <a:t>pruebas</a:t>
            </a:r>
            <a:r>
              <a:rPr lang="en-US" sz="2000" dirty="0">
                <a:cs typeface="Biome Light" panose="020B0303030204020804" pitchFamily="34" charset="0"/>
              </a:rPr>
              <a:t> de software.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2000" dirty="0">
              <a:cs typeface="Biome Light" panose="020B0303030204020804" pitchFamily="34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95421"/>
            <a:ext cx="11002962" cy="998807"/>
          </a:xfrm>
        </p:spPr>
        <p:txBody>
          <a:bodyPr anchor="ctr">
            <a:normAutofit/>
          </a:bodyPr>
          <a:lstStyle/>
          <a:p>
            <a:r>
              <a:rPr lang="en-US" sz="2800" b="1" dirty="0" err="1"/>
              <a:t>pruebas</a:t>
            </a:r>
            <a:r>
              <a:rPr lang="en-US" sz="2800" b="1" dirty="0"/>
              <a:t> </a:t>
            </a:r>
            <a:r>
              <a:rPr lang="en-US" sz="2800" b="1" dirty="0" err="1"/>
              <a:t>exploratorias</a:t>
            </a:r>
            <a:r>
              <a:rPr lang="en-US" sz="2800" b="1" dirty="0"/>
              <a:t>, </a:t>
            </a:r>
            <a:r>
              <a:rPr lang="en-US" sz="2800" b="1" dirty="0" err="1"/>
              <a:t>usabilidad</a:t>
            </a:r>
            <a:r>
              <a:rPr lang="en-US" sz="2800" b="1" dirty="0"/>
              <a:t> y </a:t>
            </a:r>
            <a:r>
              <a:rPr lang="en-US" sz="2800" b="1" dirty="0" err="1"/>
              <a:t>aceptabilidad</a:t>
            </a:r>
            <a:endParaRPr lang="en-US" sz="2800" b="1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099" b="4099"/>
          <a:stretch/>
        </p:blipFill>
        <p:spPr>
          <a:xfrm>
            <a:off x="1350871" y="1282303"/>
            <a:ext cx="9490258" cy="5551125"/>
          </a:xfr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9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400" b="1"/>
              <a:t>Pruebas exploratorias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7922" r="1792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20465" y="2194102"/>
            <a:ext cx="4140013" cy="390858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spc="300" dirty="0"/>
              <a:t>En </a:t>
            </a:r>
            <a:r>
              <a:rPr lang="en-US" sz="2000" spc="300"/>
              <a:t>este</a:t>
            </a:r>
            <a:r>
              <a:rPr lang="en-US" sz="2000" spc="300" dirty="0"/>
              <a:t> </a:t>
            </a:r>
            <a:r>
              <a:rPr lang="en-US" sz="2000" spc="300"/>
              <a:t>caso</a:t>
            </a:r>
            <a:r>
              <a:rPr lang="en-US" sz="2000" spc="300" dirty="0"/>
              <a:t> </a:t>
            </a:r>
            <a:r>
              <a:rPr lang="en-US" sz="2000" spc="300"/>
              <a:t>el</a:t>
            </a:r>
            <a:r>
              <a:rPr lang="en-US" sz="2000" spc="300" dirty="0"/>
              <a:t> tester </a:t>
            </a:r>
            <a:r>
              <a:rPr lang="en-US" sz="2000" spc="300"/>
              <a:t>prueba</a:t>
            </a:r>
            <a:r>
              <a:rPr lang="en-US" sz="2000" spc="300" dirty="0"/>
              <a:t>, </a:t>
            </a:r>
            <a:r>
              <a:rPr lang="en-US" sz="2000" spc="300"/>
              <a:t>analiza</a:t>
            </a:r>
            <a:r>
              <a:rPr lang="en-US" sz="2000" spc="300" dirty="0"/>
              <a:t> y </a:t>
            </a:r>
            <a:r>
              <a:rPr lang="en-US" sz="2000" spc="300"/>
              <a:t>diseña</a:t>
            </a:r>
            <a:r>
              <a:rPr lang="en-US" sz="2000" spc="300" dirty="0"/>
              <a:t> </a:t>
            </a:r>
            <a:r>
              <a:rPr lang="en-US" sz="2000" spc="300"/>
              <a:t>nuevas</a:t>
            </a:r>
            <a:r>
              <a:rPr lang="en-US" sz="2000" spc="300" dirty="0"/>
              <a:t> y </a:t>
            </a:r>
            <a:r>
              <a:rPr lang="en-US" sz="2000" spc="300"/>
              <a:t>mejores</a:t>
            </a:r>
            <a:r>
              <a:rPr lang="en-US" sz="2000" spc="300" dirty="0"/>
              <a:t> </a:t>
            </a:r>
            <a:r>
              <a:rPr lang="en-US" sz="2000" spc="300"/>
              <a:t>apartir</a:t>
            </a:r>
            <a:r>
              <a:rPr lang="en-US" sz="2000" dirty="0"/>
              <a:t> de la </a:t>
            </a:r>
            <a:r>
              <a:rPr lang="en-US" sz="2000"/>
              <a:t>exploracion</a:t>
            </a:r>
            <a:r>
              <a:rPr lang="en-US" sz="2000" dirty="0"/>
              <a:t> e </a:t>
            </a:r>
            <a:r>
              <a:rPr lang="en-US" sz="2000"/>
              <a:t>informacion</a:t>
            </a:r>
            <a:r>
              <a:rPr lang="en-US" sz="2000" dirty="0"/>
              <a:t> </a:t>
            </a:r>
            <a:r>
              <a:rPr lang="en-US" sz="2000"/>
              <a:t>obtenida</a:t>
            </a:r>
            <a:r>
              <a:rPr lang="en-US" sz="2000" dirty="0"/>
              <a:t> </a:t>
            </a:r>
            <a:r>
              <a:rPr lang="en-US" sz="2000"/>
              <a:t>en</a:t>
            </a:r>
            <a:r>
              <a:rPr lang="en-US" sz="2000" dirty="0"/>
              <a:t> las </a:t>
            </a:r>
            <a:r>
              <a:rPr lang="en-US" sz="2000"/>
              <a:t>anteriores</a:t>
            </a:r>
            <a:r>
              <a:rPr lang="en-US" sz="2000" dirty="0"/>
              <a:t> </a:t>
            </a:r>
            <a:r>
              <a:rPr lang="en-US" sz="2000"/>
              <a:t>pruebas</a:t>
            </a:r>
            <a:r>
              <a:rPr lang="en-US" sz="2000" dirty="0"/>
              <a:t>.</a:t>
            </a:r>
            <a:endParaRPr lang="en-US" sz="2000" spc="3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31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69307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Pruebas de usabilidad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242" b="9242"/>
          <a:stretch/>
        </p:blipFill>
        <p:spPr>
          <a:xfrm>
            <a:off x="630936" y="1832587"/>
            <a:ext cx="5458968" cy="3192825"/>
          </a:xfrm>
          <a:prstGeom prst="rect">
            <a:avLst/>
          </a:prstGeom>
          <a:noFill/>
        </p:spPr>
      </p:pic>
      <p:sp>
        <p:nvSpPr>
          <p:cNvPr id="31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39128" y="2664886"/>
            <a:ext cx="4818888" cy="35507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/>
              <a:t>Aqui se evalua la facilidad con la que un usuario utiliza e interactua con la aplicaciòn sin tener conocimiento previous sobre esta.</a:t>
            </a:r>
            <a:endParaRPr lang="en-US" sz="2200" spc="3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40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400" b="1"/>
              <a:t>Pruebas de aceptacion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spc="300"/>
              <a:t>Verifican que el Sistema satisface las historias de usuario y aplica las pruebas de integracion para cada caso de uso</a:t>
            </a:r>
            <a:r>
              <a:rPr lang="en-US" sz="2200"/>
              <a:t> teniendo como prioridad los criterios de aceptacion.</a:t>
            </a:r>
            <a:endParaRPr lang="en-US" sz="2200" spc="30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8749" r="19921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0351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400" b="1" dirty="0" err="1"/>
              <a:t>Pruebas</a:t>
            </a:r>
            <a:r>
              <a:rPr lang="en-US" sz="5400" b="1" dirty="0"/>
              <a:t> de </a:t>
            </a:r>
            <a:r>
              <a:rPr lang="en-US" sz="5400" b="1" dirty="0" err="1"/>
              <a:t>desempeño</a:t>
            </a:r>
            <a:endParaRPr lang="en-US" sz="5400" b="1" dirty="0"/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2493" y="1885573"/>
            <a:ext cx="6713552" cy="483590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spc="300" dirty="0" err="1"/>
              <a:t>Evaluan</a:t>
            </a:r>
            <a:r>
              <a:rPr lang="en-US" sz="2200" spc="300" dirty="0"/>
              <a:t> </a:t>
            </a:r>
            <a:r>
              <a:rPr lang="en-US" sz="2200" spc="300" dirty="0" err="1"/>
              <a:t>el</a:t>
            </a:r>
            <a:r>
              <a:rPr lang="en-US" sz="2200" spc="300" dirty="0"/>
              <a:t> </a:t>
            </a:r>
            <a:r>
              <a:rPr lang="en-US" sz="2200" spc="300" dirty="0" err="1"/>
              <a:t>comportamiento</a:t>
            </a:r>
            <a:r>
              <a:rPr lang="en-US" sz="2200" spc="300" dirty="0"/>
              <a:t> del Sistema bajo </a:t>
            </a:r>
            <a:r>
              <a:rPr lang="en-US" sz="2200" spc="300" dirty="0" err="1"/>
              <a:t>ciertascondiciones</a:t>
            </a:r>
            <a:r>
              <a:rPr lang="en-US" sz="2200" dirty="0"/>
              <a:t> </a:t>
            </a:r>
            <a:r>
              <a:rPr lang="en-US" sz="2200" dirty="0" err="1"/>
              <a:t>como</a:t>
            </a:r>
            <a:r>
              <a:rPr lang="en-US" sz="2200" dirty="0"/>
              <a:t>:</a:t>
            </a:r>
          </a:p>
          <a:p>
            <a:pPr marL="114300">
              <a:lnSpc>
                <a:spcPct val="90000"/>
              </a:lnSpc>
            </a:pPr>
            <a:endParaRPr lang="en-US" sz="22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Carga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spc="300" dirty="0"/>
              <a:t>Ancho de </a:t>
            </a:r>
            <a:r>
              <a:rPr lang="en-US" sz="2200" spc="300" dirty="0" err="1"/>
              <a:t>banda</a:t>
            </a:r>
            <a:endParaRPr lang="en-US" sz="22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 err="1"/>
              <a:t>Velocidad</a:t>
            </a:r>
            <a:r>
              <a:rPr lang="en-US" sz="2200" dirty="0"/>
              <a:t> de </a:t>
            </a:r>
            <a:r>
              <a:rPr lang="en-US" sz="2200" dirty="0" err="1"/>
              <a:t>respuesta</a:t>
            </a:r>
            <a:endParaRPr lang="en-US" sz="22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Calidad de </a:t>
            </a:r>
            <a:r>
              <a:rPr lang="en-US" sz="2200" dirty="0" err="1"/>
              <a:t>los</a:t>
            </a:r>
            <a:r>
              <a:rPr lang="en-US" sz="2200" dirty="0"/>
              <a:t> </a:t>
            </a:r>
            <a:r>
              <a:rPr lang="en-US" sz="2200" dirty="0" err="1"/>
              <a:t>servidores</a:t>
            </a:r>
            <a:endParaRPr lang="en-US" sz="22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Tambien </a:t>
            </a:r>
            <a:r>
              <a:rPr lang="en-US" sz="2200" dirty="0" err="1"/>
              <a:t>pueden</a:t>
            </a:r>
            <a:r>
              <a:rPr lang="en-US" sz="2200" dirty="0"/>
              <a:t> </a:t>
            </a:r>
            <a:r>
              <a:rPr lang="en-US" sz="2200" dirty="0" err="1"/>
              <a:t>medir</a:t>
            </a:r>
            <a:r>
              <a:rPr lang="en-US" sz="2200" dirty="0"/>
              <a:t> y </a:t>
            </a:r>
            <a:r>
              <a:rPr lang="en-US" sz="2200" dirty="0" err="1"/>
              <a:t>evaluar</a:t>
            </a:r>
            <a:r>
              <a:rPr lang="en-US" sz="2200" dirty="0"/>
              <a:t> del software: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La </a:t>
            </a:r>
            <a:r>
              <a:rPr lang="en-US" sz="2200" dirty="0" err="1"/>
              <a:t>seguridad</a:t>
            </a:r>
            <a:endParaRPr lang="en-US" sz="22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La </a:t>
            </a:r>
            <a:r>
              <a:rPr lang="en-US" sz="2200" dirty="0" err="1"/>
              <a:t>escalabilidad</a:t>
            </a:r>
            <a:endParaRPr lang="en-US" sz="22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El </a:t>
            </a:r>
            <a:r>
              <a:rPr lang="en-US" sz="2200" dirty="0" err="1"/>
              <a:t>consumo</a:t>
            </a:r>
            <a:r>
              <a:rPr lang="en-US" sz="2200" dirty="0"/>
              <a:t> de </a:t>
            </a:r>
            <a:r>
              <a:rPr lang="en-US" sz="2200" dirty="0" err="1"/>
              <a:t>recursos</a:t>
            </a:r>
            <a:endParaRPr lang="en-US" sz="22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114300">
              <a:lnSpc>
                <a:spcPct val="90000"/>
              </a:lnSpc>
            </a:pPr>
            <a:endParaRPr lang="en-US" sz="2200" spc="3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spc="3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0" name="Marcador de posición de imagen 9" descr="Imagen de la pantalla de un celular con letras&#10;&#10;Descripción generada automáticamente con confianza media">
            <a:extLst>
              <a:ext uri="{FF2B5EF4-FFF2-40B4-BE49-F238E27FC236}">
                <a16:creationId xmlns:a16="http://schemas.microsoft.com/office/drawing/2014/main" id="{C03D25D4-FD2A-CDDC-DF11-63DCD2C72C1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086" r="6086"/>
          <a:stretch>
            <a:fillRect/>
          </a:stretch>
        </p:blipFill>
        <p:spPr>
          <a:xfrm>
            <a:off x="6341969" y="2874030"/>
            <a:ext cx="5525901" cy="3364083"/>
          </a:xfrm>
        </p:spPr>
      </p:pic>
    </p:spTree>
    <p:extLst>
      <p:ext uri="{BB962C8B-B14F-4D97-AF65-F5344CB8AC3E}">
        <p14:creationId xmlns:p14="http://schemas.microsoft.com/office/powerpoint/2010/main" val="534821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400" b="1" dirty="0"/>
              <a:t>Informe </a:t>
            </a:r>
            <a:r>
              <a:rPr lang="en-US" sz="5400" b="1" dirty="0" err="1"/>
              <a:t>resultados</a:t>
            </a:r>
            <a:r>
              <a:rPr lang="en-US" sz="5400" b="1" dirty="0"/>
              <a:t> de </a:t>
            </a:r>
            <a:r>
              <a:rPr lang="en-US" sz="5400" b="1" dirty="0" err="1"/>
              <a:t>pruebas</a:t>
            </a:r>
            <a:endParaRPr lang="en-US" sz="5400" b="1" dirty="0"/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691" y="2906268"/>
            <a:ext cx="6442364" cy="1882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spc="300" dirty="0" err="1"/>
              <a:t>Presenta</a:t>
            </a:r>
            <a:r>
              <a:rPr lang="en-US" sz="2200" spc="300" dirty="0"/>
              <a:t> un </a:t>
            </a:r>
            <a:r>
              <a:rPr lang="en-US" sz="2200" spc="300" dirty="0" err="1"/>
              <a:t>analisis</a:t>
            </a:r>
            <a:r>
              <a:rPr lang="en-US" sz="2200" spc="300" dirty="0"/>
              <a:t> profundo y </a:t>
            </a:r>
            <a:r>
              <a:rPr lang="en-US" sz="2200" spc="300" dirty="0" err="1"/>
              <a:t>ordenado</a:t>
            </a:r>
            <a:r>
              <a:rPr lang="en-US" sz="2200" spc="300" dirty="0"/>
              <a:t> de </a:t>
            </a:r>
            <a:r>
              <a:rPr lang="en-US" sz="2200" spc="300" dirty="0" err="1"/>
              <a:t>los</a:t>
            </a:r>
            <a:r>
              <a:rPr lang="en-US" sz="2200" spc="300" dirty="0"/>
              <a:t> </a:t>
            </a:r>
            <a:r>
              <a:rPr lang="en-US" sz="2200" spc="300" dirty="0" err="1"/>
              <a:t>resultados</a:t>
            </a:r>
            <a:r>
              <a:rPr lang="en-US" sz="2200" spc="300" dirty="0"/>
              <a:t> de las </a:t>
            </a:r>
            <a:r>
              <a:rPr lang="en-US" sz="2200" spc="300" dirty="0" err="1"/>
              <a:t>pruebas</a:t>
            </a:r>
            <a:r>
              <a:rPr lang="en-US" sz="2200" spc="300" dirty="0"/>
              <a:t> y las </a:t>
            </a:r>
            <a:r>
              <a:rPr lang="en-US" sz="2200" spc="300" dirty="0" err="1"/>
              <a:t>medidas</a:t>
            </a:r>
            <a:r>
              <a:rPr lang="en-US" sz="2200" spc="300" dirty="0"/>
              <a:t> </a:t>
            </a:r>
            <a:r>
              <a:rPr lang="en-US" sz="2200" spc="300" dirty="0" err="1"/>
              <a:t>principales</a:t>
            </a:r>
            <a:r>
              <a:rPr lang="en-US" sz="2200" spc="300" dirty="0"/>
              <a:t> de </a:t>
            </a:r>
            <a:r>
              <a:rPr lang="en-US" sz="2200" spc="300" dirty="0" err="1"/>
              <a:t>evaluacion</a:t>
            </a:r>
            <a:r>
              <a:rPr lang="en-US" sz="2200" spc="300" dirty="0"/>
              <a:t> y </a:t>
            </a:r>
            <a:r>
              <a:rPr lang="en-US" sz="2200" spc="300" dirty="0" err="1"/>
              <a:t>verificacion</a:t>
            </a:r>
            <a:r>
              <a:rPr lang="en-US" sz="2200" spc="300" dirty="0"/>
              <a:t>. Este </a:t>
            </a:r>
            <a:r>
              <a:rPr lang="en-US" sz="2200" spc="300" dirty="0" err="1"/>
              <a:t>informe</a:t>
            </a:r>
            <a:r>
              <a:rPr lang="en-US" sz="2200" dirty="0"/>
              <a:t> </a:t>
            </a:r>
            <a:r>
              <a:rPr lang="en-US" sz="2200" dirty="0" err="1"/>
              <a:t>d</a:t>
            </a:r>
            <a:r>
              <a:rPr lang="en-US" sz="2200" spc="300" dirty="0" err="1"/>
              <a:t>ebe</a:t>
            </a:r>
            <a:r>
              <a:rPr lang="en-US" sz="2200" spc="300" dirty="0"/>
              <a:t> </a:t>
            </a:r>
            <a:r>
              <a:rPr lang="en-US" sz="2200" spc="300" dirty="0" err="1"/>
              <a:t>contener</a:t>
            </a:r>
            <a:r>
              <a:rPr lang="en-US" sz="2200" spc="300" dirty="0"/>
              <a:t> lo </a:t>
            </a:r>
            <a:r>
              <a:rPr lang="en-US" sz="2200" spc="300" dirty="0" err="1"/>
              <a:t>siguiente</a:t>
            </a:r>
            <a:r>
              <a:rPr lang="en-US" sz="2200" dirty="0"/>
              <a:t>:</a:t>
            </a:r>
            <a:endParaRPr lang="en-US" sz="2200" spc="300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328" r="16328"/>
          <a:stretch/>
        </p:blipFill>
        <p:spPr>
          <a:xfrm>
            <a:off x="6756076" y="2371127"/>
            <a:ext cx="4789217" cy="3423132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59400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352125"/>
            <a:ext cx="6710289" cy="550587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14300">
              <a:lnSpc>
                <a:spcPct val="90000"/>
              </a:lnSpc>
            </a:pPr>
            <a:endParaRPr lang="en-US" sz="32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accent4">
                    <a:lumMod val="50000"/>
                  </a:schemeClr>
                </a:solidFill>
              </a:rPr>
              <a:t>Alcance</a:t>
            </a:r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 de las </a:t>
            </a:r>
            <a:r>
              <a:rPr lang="en-US" sz="3200" dirty="0" err="1">
                <a:solidFill>
                  <a:schemeClr val="accent4">
                    <a:lumMod val="50000"/>
                  </a:schemeClr>
                </a:solidFill>
              </a:rPr>
              <a:t>pruebas</a:t>
            </a:r>
            <a:endParaRPr lang="en-US" sz="3200" dirty="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accent4">
                    <a:lumMod val="50000"/>
                  </a:schemeClr>
                </a:solidFill>
              </a:rPr>
              <a:t>Resumen</a:t>
            </a:r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 de las </a:t>
            </a:r>
            <a:r>
              <a:rPr lang="en-US" sz="3200" dirty="0" err="1">
                <a:solidFill>
                  <a:schemeClr val="accent4">
                    <a:lumMod val="50000"/>
                  </a:schemeClr>
                </a:solidFill>
              </a:rPr>
              <a:t>pruebas</a:t>
            </a:r>
            <a:endParaRPr lang="en-US" sz="3200" dirty="0">
              <a:solidFill>
                <a:schemeClr val="accent4">
                  <a:lumMod val="50000"/>
                </a:schemeClr>
              </a:solidFill>
            </a:endParaRPr>
          </a:p>
          <a:p>
            <a:pPr marL="12573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casos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de la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prueba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planificados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  <a:p>
            <a:pPr marL="12573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casos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pruebas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ejecutados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  <a:p>
            <a:pPr marL="12573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casos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prueba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exitosos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  <a:p>
            <a:pPr marL="12573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casos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pruebas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fallidos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  <a:p>
            <a:pPr marL="12573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casos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prueba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bloqueados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Lista de </a:t>
            </a:r>
            <a:r>
              <a:rPr lang="en-US" sz="3200" dirty="0" err="1">
                <a:solidFill>
                  <a:schemeClr val="accent4">
                    <a:lumMod val="50000"/>
                  </a:schemeClr>
                </a:solidFill>
              </a:rPr>
              <a:t>defectos</a:t>
            </a:r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4">
                    <a:lumMod val="50000"/>
                  </a:schemeClr>
                </a:solidFill>
              </a:rPr>
              <a:t>detectados</a:t>
            </a:r>
            <a:endParaRPr lang="en-US" sz="3200" dirty="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accent4">
                    <a:lumMod val="50000"/>
                  </a:schemeClr>
                </a:solidFill>
              </a:rPr>
              <a:t>Conclusiones</a:t>
            </a:r>
            <a:endParaRPr lang="en-US" sz="3200" dirty="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114300">
              <a:lnSpc>
                <a:spcPct val="90000"/>
              </a:lnSpc>
            </a:pPr>
            <a:endParaRPr lang="en-US" sz="3200" spc="3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3200" spc="3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E71B0E0-B44C-8CD5-9B2F-9353E4214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983" y="2178911"/>
            <a:ext cx="5739617" cy="385230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40E7AA-9A87-021B-4477-CA50EB6C6FDE}"/>
              </a:ext>
            </a:extLst>
          </p:cNvPr>
          <p:cNvSpPr txBox="1"/>
          <p:nvPr/>
        </p:nvSpPr>
        <p:spPr>
          <a:xfrm>
            <a:off x="572493" y="549880"/>
            <a:ext cx="783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PUNTOS ESPECIFICOS DEL INFORME</a:t>
            </a:r>
          </a:p>
        </p:txBody>
      </p:sp>
    </p:spTree>
    <p:extLst>
      <p:ext uri="{BB962C8B-B14F-4D97-AF65-F5344CB8AC3E}">
        <p14:creationId xmlns:p14="http://schemas.microsoft.com/office/powerpoint/2010/main" val="1539019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1509" y="725524"/>
            <a:ext cx="4114800" cy="421480"/>
          </a:xfrm>
        </p:spPr>
        <p:txBody>
          <a:bodyPr>
            <a:noAutofit/>
          </a:bodyPr>
          <a:lstStyle/>
          <a:p>
            <a:r>
              <a:rPr lang="en-US" sz="2400" b="1" dirty="0"/>
              <a:t>INFOGRAFIA: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01664" y="1971501"/>
            <a:ext cx="9563317" cy="4160975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Documento</a:t>
            </a:r>
            <a:r>
              <a:rPr lang="en-US" sz="2400" dirty="0"/>
              <a:t> pdf </a:t>
            </a:r>
            <a:r>
              <a:rPr lang="en-US" sz="2400" dirty="0" err="1"/>
              <a:t>Realizacion</a:t>
            </a:r>
            <a:r>
              <a:rPr lang="en-US" sz="2400" dirty="0"/>
              <a:t> de </a:t>
            </a:r>
            <a:r>
              <a:rPr lang="en-US" sz="2400" dirty="0" err="1"/>
              <a:t>Pruebas</a:t>
            </a:r>
            <a:r>
              <a:rPr lang="en-US" sz="2400" dirty="0"/>
              <a:t> de Software, que </a:t>
            </a:r>
            <a:r>
              <a:rPr lang="en-US" sz="2400" dirty="0" err="1"/>
              <a:t>pertenece</a:t>
            </a:r>
            <a:r>
              <a:rPr lang="en-US" sz="2400" dirty="0"/>
              <a:t> a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recursos</a:t>
            </a:r>
            <a:r>
              <a:rPr lang="en-US" sz="2400" dirty="0"/>
              <a:t> </a:t>
            </a:r>
            <a:r>
              <a:rPr lang="en-US" sz="2400" dirty="0" err="1"/>
              <a:t>educativos</a:t>
            </a:r>
            <a:r>
              <a:rPr lang="en-US" sz="2400" dirty="0"/>
              <a:t> del SENA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su</a:t>
            </a:r>
            <a:r>
              <a:rPr lang="en-US" sz="2400" dirty="0"/>
              <a:t> </a:t>
            </a:r>
            <a:r>
              <a:rPr lang="en-US" sz="2400" dirty="0" err="1"/>
              <a:t>programa</a:t>
            </a:r>
            <a:r>
              <a:rPr lang="en-US" sz="2400" dirty="0"/>
              <a:t> </a:t>
            </a:r>
            <a:r>
              <a:rPr lang="en-US" sz="2400" dirty="0" err="1"/>
              <a:t>Analisis</a:t>
            </a:r>
            <a:r>
              <a:rPr lang="en-US" sz="2400" dirty="0"/>
              <a:t> y Desarrollo de software.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Todas</a:t>
            </a:r>
            <a:r>
              <a:rPr lang="en-US" sz="2400" dirty="0"/>
              <a:t> las </a:t>
            </a:r>
            <a:r>
              <a:rPr lang="en-US" sz="2400" dirty="0" err="1"/>
              <a:t>imagenes</a:t>
            </a:r>
            <a:r>
              <a:rPr lang="en-US" sz="2400" dirty="0"/>
              <a:t> </a:t>
            </a:r>
            <a:r>
              <a:rPr lang="en-US" sz="2400" dirty="0" err="1"/>
              <a:t>aqui</a:t>
            </a:r>
            <a:r>
              <a:rPr lang="en-US" sz="2400" dirty="0"/>
              <a:t> </a:t>
            </a:r>
            <a:r>
              <a:rPr lang="en-US" sz="2400" dirty="0" err="1"/>
              <a:t>utilizadas</a:t>
            </a:r>
            <a:r>
              <a:rPr lang="en-US" sz="2400" dirty="0"/>
              <a:t> </a:t>
            </a:r>
            <a:r>
              <a:rPr lang="en-US" sz="2400" dirty="0" err="1"/>
              <a:t>fueron</a:t>
            </a:r>
            <a:r>
              <a:rPr lang="en-US" sz="2400" dirty="0"/>
              <a:t> </a:t>
            </a:r>
            <a:r>
              <a:rPr lang="en-US" sz="2400" dirty="0" err="1"/>
              <a:t>tomadas</a:t>
            </a:r>
            <a:r>
              <a:rPr lang="en-US" sz="2400" dirty="0"/>
              <a:t> de la web, con fines </a:t>
            </a:r>
            <a:r>
              <a:rPr lang="en-US" sz="2400" dirty="0" err="1"/>
              <a:t>didacticos</a:t>
            </a:r>
            <a:r>
              <a:rPr lang="en-US" sz="2400" dirty="0"/>
              <a:t> y de </a:t>
            </a:r>
            <a:r>
              <a:rPr lang="en-US" sz="2400" dirty="0" err="1"/>
              <a:t>aprendizaje</a:t>
            </a:r>
            <a:r>
              <a:rPr lang="en-US" sz="2400" dirty="0"/>
              <a:t> sin </a:t>
            </a:r>
            <a:r>
              <a:rPr lang="en-US" sz="2400" dirty="0" err="1"/>
              <a:t>animo</a:t>
            </a:r>
            <a:r>
              <a:rPr lang="en-US" sz="2400" dirty="0"/>
              <a:t> de </a:t>
            </a:r>
            <a:r>
              <a:rPr lang="en-US" sz="2400" dirty="0" err="1"/>
              <a:t>lucro</a:t>
            </a:r>
            <a:r>
              <a:rPr lang="en-US" sz="2400" dirty="0"/>
              <a:t>. Por lo que se </a:t>
            </a:r>
            <a:r>
              <a:rPr lang="en-US" sz="2400" dirty="0" err="1"/>
              <a:t>declara</a:t>
            </a:r>
            <a:r>
              <a:rPr lang="en-US" sz="2400" dirty="0"/>
              <a:t> que </a:t>
            </a:r>
            <a:r>
              <a:rPr lang="en-US" sz="2400" dirty="0" err="1"/>
              <a:t>ninguna</a:t>
            </a:r>
            <a:r>
              <a:rPr lang="en-US" sz="2400" dirty="0"/>
              <a:t> de </a:t>
            </a:r>
            <a:r>
              <a:rPr lang="en-US" sz="2400" dirty="0" err="1"/>
              <a:t>ellas</a:t>
            </a:r>
            <a:r>
              <a:rPr lang="en-US" sz="2400" dirty="0"/>
              <a:t> </a:t>
            </a:r>
            <a:r>
              <a:rPr lang="en-US" sz="2400" dirty="0" err="1"/>
              <a:t>fue</a:t>
            </a:r>
            <a:r>
              <a:rPr lang="en-US" sz="2400" dirty="0"/>
              <a:t> de </a:t>
            </a:r>
            <a:r>
              <a:rPr lang="en-US" sz="2400" dirty="0" err="1"/>
              <a:t>nuestra</a:t>
            </a:r>
            <a:r>
              <a:rPr lang="en-US" sz="2400" dirty="0"/>
              <a:t> </a:t>
            </a:r>
            <a:r>
              <a:rPr lang="en-US" sz="2400" dirty="0" err="1"/>
              <a:t>autoria</a:t>
            </a:r>
            <a:r>
              <a:rPr lang="en-US" sz="2400" dirty="0"/>
              <a:t> o </a:t>
            </a:r>
            <a:r>
              <a:rPr lang="en-US" sz="2400" dirty="0" err="1"/>
              <a:t>trabajo</a:t>
            </a:r>
            <a:r>
              <a:rPr lang="en-US" sz="2400" dirty="0"/>
              <a:t> y se </a:t>
            </a:r>
            <a:r>
              <a:rPr lang="en-US" sz="2400" dirty="0" err="1"/>
              <a:t>respeta</a:t>
            </a:r>
            <a:r>
              <a:rPr lang="en-US" sz="2400" dirty="0"/>
              <a:t> </a:t>
            </a:r>
            <a:r>
              <a:rPr lang="en-US" sz="2400" dirty="0" err="1"/>
              <a:t>los</a:t>
            </a:r>
            <a:r>
              <a:rPr lang="en-US" sz="2400" dirty="0"/>
              <a:t> derechos de </a:t>
            </a:r>
            <a:r>
              <a:rPr lang="en-US" sz="2400" dirty="0" err="1"/>
              <a:t>autor</a:t>
            </a:r>
            <a:r>
              <a:rPr lang="en-US" sz="2400" dirty="0"/>
              <a:t> </a:t>
            </a:r>
            <a:r>
              <a:rPr lang="en-US" sz="2400" dirty="0" err="1"/>
              <a:t>sobre</a:t>
            </a:r>
            <a:r>
              <a:rPr lang="en-US" sz="2400" dirty="0"/>
              <a:t> </a:t>
            </a:r>
            <a:r>
              <a:rPr lang="en-US" sz="2400" dirty="0" err="1"/>
              <a:t>estas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3" y="1971475"/>
            <a:ext cx="10787270" cy="1294064"/>
          </a:xfrm>
        </p:spPr>
        <p:txBody>
          <a:bodyPr>
            <a:normAutofit/>
          </a:bodyPr>
          <a:lstStyle/>
          <a:p>
            <a:r>
              <a:rPr lang="en-US" sz="6000" b="1" dirty="0"/>
              <a:t>THANKS FOR  PAYING ATTENTION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59F87EC7-F9CD-18A8-3DB3-917528654D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4298" y="3428999"/>
            <a:ext cx="10083400" cy="2618509"/>
          </a:xfrm>
        </p:spPr>
        <p:txBody>
          <a:bodyPr/>
          <a:lstStyle/>
          <a:p>
            <a:pPr algn="l"/>
            <a:r>
              <a:rPr lang="es-ES" sz="4000" dirty="0"/>
              <a:t>PRESENTADO POR: </a:t>
            </a:r>
          </a:p>
          <a:p>
            <a:pPr algn="r"/>
            <a:r>
              <a:rPr lang="es-ES" sz="2800" dirty="0"/>
              <a:t>Sebastián Montalvo</a:t>
            </a:r>
          </a:p>
          <a:p>
            <a:pPr algn="r"/>
            <a:r>
              <a:rPr lang="es-ES" sz="2800" dirty="0"/>
              <a:t>Luis Alfredo Vargas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303" y="1837840"/>
            <a:ext cx="6486697" cy="1014713"/>
          </a:xfrm>
        </p:spPr>
        <p:txBody>
          <a:bodyPr>
            <a:normAutofit fontScale="90000"/>
          </a:bodyPr>
          <a:lstStyle/>
          <a:p>
            <a:r>
              <a:rPr lang="es-ES" dirty="0"/>
              <a:t>PRUEBAS UNITARIAS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8911" r="18911"/>
          <a:stretch/>
        </p:blipFill>
        <p:spPr>
          <a:xfrm>
            <a:off x="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2852553"/>
            <a:ext cx="4797829" cy="1470065"/>
          </a:xfrm>
        </p:spPr>
        <p:txBody>
          <a:bodyPr/>
          <a:lstStyle/>
          <a:p>
            <a:r>
              <a:rPr lang="es-ES" sz="1800" dirty="0"/>
              <a:t>Se verifica los componentes uno a uno por separado, que se ejecuten correctamente.</a:t>
            </a: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FCECA16-8936-4F81-D6A9-3D55770D02DE}"/>
              </a:ext>
            </a:extLst>
          </p:cNvPr>
          <p:cNvSpPr txBox="1"/>
          <p:nvPr/>
        </p:nvSpPr>
        <p:spPr>
          <a:xfrm flipH="1">
            <a:off x="5989319" y="4598667"/>
            <a:ext cx="40510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CARACTERISTICAS: 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Son rápidas en su ejecución.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programan rápido.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 dependen de componentes externos para ejecutarse.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4784" r="22411"/>
          <a:stretch/>
        </p:blipFill>
        <p:spPr>
          <a:xfrm>
            <a:off x="20" y="10"/>
            <a:ext cx="5416530" cy="6846922"/>
          </a:xfr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99617"/>
            <a:ext cx="5680364" cy="22850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400" spc="300" dirty="0"/>
              <a:t>En estas pruebas se verifica que los componentes funcionen correctamente en conjunto.</a:t>
            </a:r>
            <a:endParaRPr lang="en-US" sz="2400" spc="3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anchor="t">
            <a:normAutofit/>
          </a:bodyPr>
          <a:lstStyle/>
          <a:p>
            <a:r>
              <a:rPr lang="es-ES" dirty="0"/>
              <a:t>P</a:t>
            </a:r>
            <a:r>
              <a:rPr lang="en-US" dirty="0"/>
              <a:t>ruebas de integracion</a:t>
            </a:r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/>
              <a:t>Pruebas end to end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-1" b="5038"/>
          <a:stretch/>
        </p:blipFill>
        <p:spPr>
          <a:xfrm>
            <a:off x="429767" y="1721923"/>
            <a:ext cx="6704891" cy="4520559"/>
          </a:xfrm>
          <a:prstGeom prst="rect">
            <a:avLst/>
          </a:prstGeom>
        </p:spPr>
      </p:pic>
      <p:sp useBgFill="1">
        <p:nvSpPr>
          <p:cNvPr id="30" name="Rectangle 25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3802" y="1721923"/>
            <a:ext cx="4218430" cy="4497902"/>
          </a:xfr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</a:rPr>
              <a:t>Estas pruebas evalúan el sistema integrado completo. 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</a:rPr>
              <a:t>Debe ejecutar todos los requisitos funcionales sin errores.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536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3603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" y="2701141"/>
            <a:ext cx="5981590" cy="1090596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spc="300" dirty="0">
                <a:solidFill>
                  <a:schemeClr val="bg1"/>
                </a:solidFill>
              </a:rPr>
              <a:t>Test-driven development o </a:t>
            </a:r>
            <a:r>
              <a:rPr lang="en-US" sz="4000" spc="300" dirty="0" err="1">
                <a:solidFill>
                  <a:schemeClr val="bg1"/>
                </a:solidFill>
              </a:rPr>
              <a:t>tdd</a:t>
            </a:r>
            <a:endParaRPr lang="en-US" sz="4000" spc="300" dirty="0">
              <a:solidFill>
                <a:schemeClr val="bg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46439"/>
            <a:ext cx="672957" cy="3437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8C2E478F-E849-4A8C-AF1F-CBCC78A7CBFA}" type="slidenum">
              <a:rPr lang="en-US" sz="1400">
                <a:solidFill>
                  <a:schemeClr val="bg1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7</a:t>
            </a:fld>
            <a:endParaRPr lang="en-US" sz="140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4545" y="313651"/>
            <a:ext cx="5796588" cy="1090596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spc="300" dirty="0"/>
              <a:t>Desarrollo de pruebas de software antes del </a:t>
            </a:r>
            <a:r>
              <a:rPr lang="en-US" sz="2800" spc="300" dirty="0" err="1"/>
              <a:t>desarrollo</a:t>
            </a:r>
            <a:r>
              <a:rPr lang="en-US" sz="2800" spc="300" dirty="0"/>
              <a:t> del </a:t>
            </a:r>
            <a:r>
              <a:rPr lang="en-US" sz="2800" spc="300" dirty="0" err="1"/>
              <a:t>código</a:t>
            </a:r>
            <a:r>
              <a:rPr lang="en-US" sz="2800" spc="300" dirty="0"/>
              <a:t> de la aplicacion.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B696E0D-78B0-41A4-A40D-7A4F6E88FE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47" r="2" b="2"/>
          <a:stretch/>
        </p:blipFill>
        <p:spPr>
          <a:xfrm>
            <a:off x="6182701" y="2424544"/>
            <a:ext cx="5922588" cy="302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5008" r="6326"/>
          <a:stretch/>
        </p:blipFill>
        <p:spPr>
          <a:xfrm>
            <a:off x="20" y="10"/>
            <a:ext cx="6095980" cy="685799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819" y="642927"/>
            <a:ext cx="4846320" cy="1435947"/>
          </a:xfrm>
        </p:spPr>
        <p:txBody>
          <a:bodyPr anchor="t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3000" b="1"/>
              <a:t>WRITE RED TEST</a:t>
            </a:r>
            <a:br>
              <a:rPr lang="en-US" sz="3000" b="1"/>
            </a:br>
            <a:endParaRPr lang="en-US" sz="3000" b="1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20" y="2078875"/>
            <a:ext cx="4114800" cy="379888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Se </a:t>
            </a:r>
            <a:r>
              <a:rPr lang="en-US" sz="1500" dirty="0" err="1"/>
              <a:t>recopila</a:t>
            </a:r>
            <a:r>
              <a:rPr lang="en-US" sz="1500" dirty="0"/>
              <a:t> las </a:t>
            </a:r>
            <a:r>
              <a:rPr lang="en-US" sz="1500" dirty="0" err="1"/>
              <a:t>historias</a:t>
            </a:r>
            <a:r>
              <a:rPr lang="en-US" sz="1500" dirty="0"/>
              <a:t> de </a:t>
            </a:r>
            <a:r>
              <a:rPr lang="en-US" sz="1500" dirty="0" err="1"/>
              <a:t>usuario</a:t>
            </a:r>
            <a:r>
              <a:rPr lang="en-US" sz="1500" dirty="0"/>
              <a:t>.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Se </a:t>
            </a:r>
            <a:r>
              <a:rPr lang="en-US" sz="1500" dirty="0" err="1"/>
              <a:t>definen</a:t>
            </a:r>
            <a:r>
              <a:rPr lang="en-US" sz="1500" dirty="0"/>
              <a:t> </a:t>
            </a:r>
            <a:r>
              <a:rPr lang="en-US" sz="1500" dirty="0" err="1"/>
              <a:t>los</a:t>
            </a:r>
            <a:r>
              <a:rPr lang="en-US" sz="1500" dirty="0"/>
              <a:t> </a:t>
            </a:r>
            <a:r>
              <a:rPr lang="en-US" sz="1500" dirty="0" err="1"/>
              <a:t>criterios</a:t>
            </a:r>
            <a:r>
              <a:rPr lang="en-US" sz="1500" dirty="0"/>
              <a:t> de </a:t>
            </a:r>
            <a:r>
              <a:rPr lang="en-US" sz="1500" dirty="0" err="1"/>
              <a:t>aceptacion</a:t>
            </a:r>
            <a:r>
              <a:rPr lang="en-US" sz="1500" dirty="0"/>
              <a:t> para </a:t>
            </a:r>
            <a:r>
              <a:rPr lang="en-US" sz="1500" dirty="0" err="1"/>
              <a:t>cada</a:t>
            </a:r>
            <a:r>
              <a:rPr lang="en-US" sz="1500" dirty="0"/>
              <a:t> </a:t>
            </a:r>
            <a:r>
              <a:rPr lang="en-US" sz="1500" dirty="0" err="1"/>
              <a:t>requisito</a:t>
            </a:r>
            <a:r>
              <a:rPr lang="en-US" sz="1500" dirty="0"/>
              <a:t> </a:t>
            </a:r>
            <a:r>
              <a:rPr lang="en-US" sz="1500" dirty="0" err="1"/>
              <a:t>funcional</a:t>
            </a:r>
            <a:r>
              <a:rPr lang="en-US" sz="1500" dirty="0"/>
              <a:t> con el </a:t>
            </a:r>
            <a:r>
              <a:rPr lang="en-US" sz="1500" dirty="0" err="1"/>
              <a:t>cliente</a:t>
            </a:r>
            <a:r>
              <a:rPr lang="en-US" sz="1500" dirty="0"/>
              <a:t>.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500" dirty="0" err="1"/>
              <a:t>Probamos</a:t>
            </a:r>
            <a:r>
              <a:rPr lang="en-US" sz="1500" dirty="0"/>
              <a:t> un </a:t>
            </a:r>
            <a:r>
              <a:rPr lang="en-US" sz="1500" dirty="0" err="1"/>
              <a:t>criterio</a:t>
            </a:r>
            <a:r>
              <a:rPr lang="en-US" sz="1500" dirty="0"/>
              <a:t> de </a:t>
            </a:r>
            <a:r>
              <a:rPr lang="en-US" sz="1500" dirty="0" err="1"/>
              <a:t>aceptacion</a:t>
            </a:r>
            <a:r>
              <a:rPr lang="en-US" sz="1500" dirty="0"/>
              <a:t> con un </a:t>
            </a:r>
            <a:r>
              <a:rPr lang="en-US" sz="1500" dirty="0" err="1"/>
              <a:t>requisito</a:t>
            </a:r>
            <a:r>
              <a:rPr lang="en-US" sz="1500" dirty="0"/>
              <a:t> </a:t>
            </a:r>
            <a:r>
              <a:rPr lang="en-US" sz="1500" dirty="0" err="1"/>
              <a:t>funcional</a:t>
            </a:r>
            <a:r>
              <a:rPr lang="en-US" sz="1500" dirty="0"/>
              <a:t> </a:t>
            </a:r>
            <a:r>
              <a:rPr lang="en-US" sz="1500" dirty="0" err="1"/>
              <a:t>sencillo</a:t>
            </a:r>
            <a:r>
              <a:rPr lang="en-US" sz="1500" dirty="0"/>
              <a:t>, </a:t>
            </a:r>
            <a:r>
              <a:rPr lang="en-US" sz="1500" dirty="0" err="1"/>
              <a:t>tomandolo</a:t>
            </a:r>
            <a:r>
              <a:rPr lang="en-US" sz="1500" dirty="0"/>
              <a:t> </a:t>
            </a:r>
            <a:r>
              <a:rPr lang="en-US" sz="1500" dirty="0" err="1"/>
              <a:t>como</a:t>
            </a:r>
            <a:r>
              <a:rPr lang="en-US" sz="1500" dirty="0"/>
              <a:t> </a:t>
            </a:r>
            <a:r>
              <a:rPr lang="en-US" sz="1500" dirty="0" err="1"/>
              <a:t>una</a:t>
            </a:r>
            <a:r>
              <a:rPr lang="en-US" sz="1500" dirty="0"/>
              <a:t> </a:t>
            </a:r>
            <a:r>
              <a:rPr lang="en-US" sz="1500" dirty="0" err="1"/>
              <a:t>prueba</a:t>
            </a:r>
            <a:r>
              <a:rPr lang="en-US" sz="1500" dirty="0"/>
              <a:t> </a:t>
            </a:r>
            <a:r>
              <a:rPr lang="en-US" sz="1500" dirty="0" err="1"/>
              <a:t>unitaria</a:t>
            </a:r>
            <a:r>
              <a:rPr lang="en-US" sz="1500" dirty="0"/>
              <a:t>.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500" dirty="0" err="1"/>
              <a:t>Evaluar</a:t>
            </a:r>
            <a:r>
              <a:rPr lang="en-US" sz="1500" dirty="0"/>
              <a:t> que la </a:t>
            </a:r>
            <a:r>
              <a:rPr lang="en-US" sz="1500" dirty="0" err="1"/>
              <a:t>prueba</a:t>
            </a:r>
            <a:r>
              <a:rPr lang="en-US" sz="1500" dirty="0"/>
              <a:t> </a:t>
            </a:r>
            <a:r>
              <a:rPr lang="en-US" sz="1500" dirty="0" err="1"/>
              <a:t>falle</a:t>
            </a:r>
            <a:r>
              <a:rPr lang="en-US" sz="1500" dirty="0"/>
              <a:t>.</a:t>
            </a:r>
          </a:p>
          <a:p>
            <a:pPr>
              <a:lnSpc>
                <a:spcPct val="140000"/>
              </a:lnSpc>
            </a:pPr>
            <a:endParaRPr lang="en-US" sz="1500" b="1" dirty="0"/>
          </a:p>
          <a:p>
            <a:pPr>
              <a:lnSpc>
                <a:spcPct val="140000"/>
              </a:lnSpc>
            </a:pP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667" r="16667"/>
          <a:stretch/>
        </p:blipFill>
        <p:spPr>
          <a:xfrm>
            <a:off x="20" y="10"/>
            <a:ext cx="6095980" cy="685799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819" y="642927"/>
            <a:ext cx="4846320" cy="820113"/>
          </a:xfrm>
        </p:spPr>
        <p:txBody>
          <a:bodyPr anchor="t"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lang="en-US" sz="3000" b="1" dirty="0"/>
              <a:t>green TEST</a:t>
            </a:r>
            <a:br>
              <a:rPr lang="en-US" sz="3000" b="1" dirty="0"/>
            </a:br>
            <a:endParaRPr lang="en-US" sz="3000" b="1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65234" y="2293274"/>
            <a:ext cx="4114800" cy="227145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Se escribe el </a:t>
            </a:r>
            <a:r>
              <a:rPr lang="en-US" sz="1500" dirty="0" err="1"/>
              <a:t>codigo</a:t>
            </a:r>
            <a:r>
              <a:rPr lang="en-US" sz="1500" dirty="0"/>
              <a:t> </a:t>
            </a:r>
            <a:r>
              <a:rPr lang="en-US" sz="1500" dirty="0" err="1"/>
              <a:t>minimo</a:t>
            </a:r>
            <a:r>
              <a:rPr lang="en-US" sz="1500" dirty="0"/>
              <a:t> que </a:t>
            </a:r>
            <a:r>
              <a:rPr lang="en-US" sz="1500" dirty="0" err="1"/>
              <a:t>pasa</a:t>
            </a:r>
            <a:r>
              <a:rPr lang="en-US" sz="1500" dirty="0"/>
              <a:t> la </a:t>
            </a:r>
            <a:r>
              <a:rPr lang="en-US" sz="1500" dirty="0" err="1"/>
              <a:t>prueba</a:t>
            </a:r>
            <a:r>
              <a:rPr lang="en-US" sz="1500" dirty="0"/>
              <a:t>.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Se </a:t>
            </a:r>
            <a:r>
              <a:rPr lang="en-US" sz="1500" dirty="0" err="1"/>
              <a:t>ejecutan</a:t>
            </a:r>
            <a:r>
              <a:rPr lang="en-US" sz="1500" dirty="0"/>
              <a:t> las pruebas </a:t>
            </a:r>
            <a:r>
              <a:rPr lang="en-US" sz="1500" dirty="0" err="1"/>
              <a:t>desarrolladas</a:t>
            </a:r>
            <a:r>
              <a:rPr lang="en-US" sz="1500" dirty="0"/>
              <a:t> para </a:t>
            </a:r>
            <a:r>
              <a:rPr lang="en-US" sz="1500" dirty="0" err="1"/>
              <a:t>este</a:t>
            </a:r>
            <a:r>
              <a:rPr lang="en-US" sz="1500" dirty="0"/>
              <a:t> </a:t>
            </a:r>
            <a:r>
              <a:rPr lang="en-US" sz="1500" dirty="0" err="1"/>
              <a:t>componente</a:t>
            </a:r>
            <a:r>
              <a:rPr lang="en-US" sz="1500" dirty="0"/>
              <a:t> con el </a:t>
            </a:r>
            <a:r>
              <a:rPr lang="en-US" sz="1500" dirty="0" err="1"/>
              <a:t>codigo</a:t>
            </a:r>
            <a:r>
              <a:rPr lang="en-US" sz="1500" dirty="0"/>
              <a:t> </a:t>
            </a:r>
            <a:r>
              <a:rPr lang="en-US" sz="1500" dirty="0" err="1"/>
              <a:t>funcionando</a:t>
            </a:r>
            <a:r>
              <a:rPr lang="en-US" sz="1500" dirty="0"/>
              <a:t> </a:t>
            </a:r>
            <a:r>
              <a:rPr lang="en-US" sz="1500" dirty="0" err="1"/>
              <a:t>correctamente</a:t>
            </a:r>
            <a:r>
              <a:rPr lang="en-US" sz="1500" dirty="0"/>
              <a:t>.</a:t>
            </a:r>
          </a:p>
          <a:p>
            <a:pPr>
              <a:lnSpc>
                <a:spcPct val="140000"/>
              </a:lnSpc>
            </a:pPr>
            <a:endParaRPr lang="en-US" sz="1500" b="1" dirty="0"/>
          </a:p>
          <a:p>
            <a:pPr>
              <a:lnSpc>
                <a:spcPct val="140000"/>
              </a:lnSpc>
            </a:pP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41171302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690</TotalTime>
  <Words>1138</Words>
  <Application>Microsoft Office PowerPoint</Application>
  <PresentationFormat>Panorámica</PresentationFormat>
  <Paragraphs>176</Paragraphs>
  <Slides>38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Wingdings</vt:lpstr>
      <vt:lpstr>Tema de Office</vt:lpstr>
      <vt:lpstr>Pruebas de software</vt:lpstr>
      <vt:lpstr>TEMAS</vt:lpstr>
      <vt:lpstr>INTRODUCTION</vt:lpstr>
      <vt:lpstr>PRUEBAS UNITARIAS</vt:lpstr>
      <vt:lpstr>Pruebas de integracion</vt:lpstr>
      <vt:lpstr>Pruebas end to end</vt:lpstr>
      <vt:lpstr>Test-driven development o tdd</vt:lpstr>
      <vt:lpstr>WRITE RED TEST </vt:lpstr>
      <vt:lpstr>green TEST </vt:lpstr>
      <vt:lpstr>refactor TEST </vt:lpstr>
      <vt:lpstr>Acceptance test-driven development</vt:lpstr>
      <vt:lpstr>Seleccion historia de usuario </vt:lpstr>
      <vt:lpstr>Plan prueba </vt:lpstr>
      <vt:lpstr>Ejecucion prueba </vt:lpstr>
      <vt:lpstr> implementacion del codigo</vt:lpstr>
      <vt:lpstr> retroalimentacion y refactorizacion</vt:lpstr>
      <vt:lpstr>Desarrollo guiado por comportamiento o bdd</vt:lpstr>
      <vt:lpstr> elegir funcionalidad</vt:lpstr>
      <vt:lpstr> prueba de falla</vt:lpstr>
      <vt:lpstr> contextO de la prueba</vt:lpstr>
      <vt:lpstr> programacion</vt:lpstr>
      <vt:lpstr> retroalimentacion y mejoras</vt:lpstr>
      <vt:lpstr>TESTIN EXPLORATORIO</vt:lpstr>
      <vt:lpstr>Aprendizaje y DISEÑO DE PRUEBA</vt:lpstr>
      <vt:lpstr>Ejecucion de pruebas</vt:lpstr>
      <vt:lpstr>heuristica</vt:lpstr>
      <vt:lpstr>Resultados y analisis</vt:lpstr>
      <vt:lpstr>Otras pruebas de software</vt:lpstr>
      <vt:lpstr>PRUEBAS DE REGRESION</vt:lpstr>
      <vt:lpstr>pruebas exploratorias, usabilidad y aceptabilidad</vt:lpstr>
      <vt:lpstr>Pruebas exploratorias</vt:lpstr>
      <vt:lpstr>Pruebas de usabilidad</vt:lpstr>
      <vt:lpstr>Pruebas de aceptacion</vt:lpstr>
      <vt:lpstr>Pruebas de desempeño</vt:lpstr>
      <vt:lpstr>Informe resultados de pruebas</vt:lpstr>
      <vt:lpstr>Presentación de PowerPoint</vt:lpstr>
      <vt:lpstr>INFOGRAFIA:</vt:lpstr>
      <vt:lpstr>THANKS FOR  PAYING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Pruebas unitarias y test driven development TDD</dc:title>
  <dc:creator>Luis Alfredo Vargas Muriel</dc:creator>
  <cp:lastModifiedBy>Luis Alfredo Vargas Muriel</cp:lastModifiedBy>
  <cp:revision>5</cp:revision>
  <dcterms:created xsi:type="dcterms:W3CDTF">2023-08-29T12:29:39Z</dcterms:created>
  <dcterms:modified xsi:type="dcterms:W3CDTF">2023-09-04T23:08:20Z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